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0" r:id="rId3"/>
    <p:sldId id="321" r:id="rId4"/>
    <p:sldId id="294" r:id="rId5"/>
    <p:sldId id="301" r:id="rId6"/>
    <p:sldId id="291" r:id="rId7"/>
    <p:sldId id="322" r:id="rId8"/>
    <p:sldId id="292" r:id="rId9"/>
    <p:sldId id="293" r:id="rId10"/>
    <p:sldId id="295" r:id="rId11"/>
    <p:sldId id="302" r:id="rId12"/>
    <p:sldId id="315" r:id="rId13"/>
    <p:sldId id="290" r:id="rId14"/>
    <p:sldId id="289" r:id="rId15"/>
    <p:sldId id="296" r:id="rId16"/>
    <p:sldId id="297" r:id="rId17"/>
    <p:sldId id="259" r:id="rId18"/>
    <p:sldId id="264" r:id="rId19"/>
    <p:sldId id="262" r:id="rId20"/>
    <p:sldId id="304" r:id="rId21"/>
    <p:sldId id="266" r:id="rId22"/>
    <p:sldId id="267" r:id="rId23"/>
    <p:sldId id="323" r:id="rId24"/>
    <p:sldId id="317" r:id="rId25"/>
    <p:sldId id="318" r:id="rId26"/>
    <p:sldId id="319" r:id="rId27"/>
    <p:sldId id="306" r:id="rId28"/>
    <p:sldId id="278" r:id="rId29"/>
    <p:sldId id="279" r:id="rId30"/>
    <p:sldId id="282" r:id="rId31"/>
    <p:sldId id="280" r:id="rId32"/>
    <p:sldId id="308" r:id="rId33"/>
    <p:sldId id="309" r:id="rId34"/>
    <p:sldId id="281" r:id="rId35"/>
    <p:sldId id="283" r:id="rId36"/>
    <p:sldId id="261" r:id="rId37"/>
    <p:sldId id="311" r:id="rId38"/>
    <p:sldId id="298" r:id="rId39"/>
    <p:sldId id="307" r:id="rId40"/>
    <p:sldId id="314" r:id="rId41"/>
    <p:sldId id="310" r:id="rId42"/>
    <p:sldId id="324" r:id="rId4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1467"/>
    <a:srgbClr val="00B7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title>
      <c:tx>
        <c:rich>
          <a:bodyPr/>
          <a:lstStyle/>
          <a:p>
            <a:pPr>
              <a:defRPr sz="1400"/>
            </a:pPr>
            <a:r>
              <a:rPr lang="en-CA" sz="1400" baseline="0" dirty="0" smtClean="0"/>
              <a:t>Total Health Spending per Capita, by Province, 2013f</a:t>
            </a:r>
            <a:endParaRPr lang="en-CA" sz="1400" baseline="0" dirty="0"/>
          </a:p>
        </c:rich>
      </c:tx>
      <c:layout>
        <c:manualLayout>
          <c:xMode val="edge"/>
          <c:yMode val="edge"/>
          <c:x val="0.24353902541974001"/>
          <c:y val="2.2350090854027882E-3"/>
        </c:manualLayout>
      </c:layout>
    </c:title>
    <c:plotArea>
      <c:layout>
        <c:manualLayout>
          <c:layoutTarget val="inner"/>
          <c:xMode val="edge"/>
          <c:yMode val="edge"/>
          <c:x val="0.10802735344735681"/>
          <c:y val="0.10094660176514672"/>
          <c:w val="0.7254343766227066"/>
          <c:h val="0.7320896426408258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Public 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chemeClr val="tx1"/>
              </a:solidFill>
            </a:ln>
          </c:spPr>
          <c:cat>
            <c:strRef>
              <c:f>Sheet1!$A$2:$A$11</c:f>
              <c:strCache>
                <c:ptCount val="10"/>
                <c:pt idx="0">
                  <c:v>Que.</c:v>
                </c:pt>
                <c:pt idx="1">
                  <c:v>B.C.</c:v>
                </c:pt>
                <c:pt idx="2">
                  <c:v>Ont.</c:v>
                </c:pt>
                <c:pt idx="3">
                  <c:v>P.E.I.</c:v>
                </c:pt>
                <c:pt idx="4">
                  <c:v>N.B.</c:v>
                </c:pt>
                <c:pt idx="5">
                  <c:v>N.S.</c:v>
                </c:pt>
                <c:pt idx="6">
                  <c:v>Sask.</c:v>
                </c:pt>
                <c:pt idx="7">
                  <c:v>Man.</c:v>
                </c:pt>
                <c:pt idx="8">
                  <c:v>Alta.</c:v>
                </c:pt>
                <c:pt idx="9">
                  <c:v>N.L.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3943.7267649146488</c:v>
                </c:pt>
                <c:pt idx="1">
                  <c:v>3978.0945688600113</c:v>
                </c:pt>
                <c:pt idx="2">
                  <c:v>3952.0467937378844</c:v>
                </c:pt>
                <c:pt idx="3">
                  <c:v>4695.3250508552801</c:v>
                </c:pt>
                <c:pt idx="4">
                  <c:v>4445.0160719773112</c:v>
                </c:pt>
                <c:pt idx="5">
                  <c:v>4455.5480462325595</c:v>
                </c:pt>
                <c:pt idx="6">
                  <c:v>5034.4817935136234</c:v>
                </c:pt>
                <c:pt idx="7">
                  <c:v>4887.7420830717911</c:v>
                </c:pt>
                <c:pt idx="8">
                  <c:v>4950.8368028843597</c:v>
                </c:pt>
                <c:pt idx="9">
                  <c:v>5458.4707083093053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rgbClr val="C9D1A5"/>
            </a:solidFill>
            <a:ln w="6350">
              <a:solidFill>
                <a:schemeClr val="tx1"/>
              </a:solidFill>
            </a:ln>
          </c:spPr>
          <c:cat>
            <c:strRef>
              <c:f>Sheet1!$A$2:$A$11</c:f>
              <c:strCache>
                <c:ptCount val="10"/>
                <c:pt idx="0">
                  <c:v>Que.</c:v>
                </c:pt>
                <c:pt idx="1">
                  <c:v>B.C.</c:v>
                </c:pt>
                <c:pt idx="2">
                  <c:v>Ont.</c:v>
                </c:pt>
                <c:pt idx="3">
                  <c:v>P.E.I.</c:v>
                </c:pt>
                <c:pt idx="4">
                  <c:v>N.B.</c:v>
                </c:pt>
                <c:pt idx="5">
                  <c:v>N.S.</c:v>
                </c:pt>
                <c:pt idx="6">
                  <c:v>Sask.</c:v>
                </c:pt>
                <c:pt idx="7">
                  <c:v>Man.</c:v>
                </c:pt>
                <c:pt idx="8">
                  <c:v>Alta.</c:v>
                </c:pt>
                <c:pt idx="9">
                  <c:v>N.L.</c:v>
                </c:pt>
              </c:strCache>
            </c:strRef>
          </c:cat>
          <c:val>
            <c:numRef>
              <c:f>Sheet1!$C$2:$C$11</c:f>
              <c:numCache>
                <c:formatCode>#,##0.00</c:formatCode>
                <c:ptCount val="10"/>
                <c:pt idx="0">
                  <c:v>1587.5532559347675</c:v>
                </c:pt>
                <c:pt idx="1">
                  <c:v>1796.6982235275898</c:v>
                </c:pt>
                <c:pt idx="2">
                  <c:v>1883.3935689913478</c:v>
                </c:pt>
                <c:pt idx="3">
                  <c:v>1659.1654103447306</c:v>
                </c:pt>
                <c:pt idx="4">
                  <c:v>2029.0392943067714</c:v>
                </c:pt>
                <c:pt idx="5">
                  <c:v>2058.7299426551435</c:v>
                </c:pt>
                <c:pt idx="6">
                  <c:v>1591.7142055307374</c:v>
                </c:pt>
                <c:pt idx="7">
                  <c:v>1744.9491677418271</c:v>
                </c:pt>
                <c:pt idx="8">
                  <c:v>1835.8628457340458</c:v>
                </c:pt>
                <c:pt idx="9">
                  <c:v>1673.4730347451882</c:v>
                </c:pt>
              </c:numCache>
            </c:numRef>
          </c:val>
        </c:ser>
        <c:overlap val="100"/>
        <c:axId val="47929216"/>
        <c:axId val="47930752"/>
      </c:bar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layout>
                <c:manualLayout>
                  <c:x val="-3.9987067401187126E-2"/>
                  <c:y val="-8.601623826857834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443901524567125E-2"/>
                  <c:y val="-6.293915447094078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8601275932032095E-2"/>
                  <c:y val="-5.781110708714078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8601275932032011E-2"/>
                  <c:y val="-3.611939120421962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275875945693574E-2"/>
                  <c:y val="-4.049758716539150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5829692993722052E-2"/>
                  <c:y val="-5.0218184322611055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1372858870342075E-2"/>
                  <c:y val="-3.9961702634772056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4144441808652103E-2"/>
                  <c:y val="-5.2139243307827557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9987067401187126E-2"/>
                  <c:y val="-3.7397582212812364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4.4144441808652103E-2"/>
                  <c:y val="-3.3654902743728815E-2"/>
                </c:manualLayout>
              </c:layout>
              <c:dLblPos val="r"/>
              <c:showVal val="1"/>
            </c:dLbl>
            <c:numFmt formatCode="&quot;$&quot;#,##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Sheet1!$A$2:$A$11</c:f>
              <c:strCache>
                <c:ptCount val="10"/>
                <c:pt idx="0">
                  <c:v>Que.</c:v>
                </c:pt>
                <c:pt idx="1">
                  <c:v>B.C.</c:v>
                </c:pt>
                <c:pt idx="2">
                  <c:v>Ont.</c:v>
                </c:pt>
                <c:pt idx="3">
                  <c:v>P.E.I.</c:v>
                </c:pt>
                <c:pt idx="4">
                  <c:v>N.B.</c:v>
                </c:pt>
                <c:pt idx="5">
                  <c:v>N.S.</c:v>
                </c:pt>
                <c:pt idx="6">
                  <c:v>Sask.</c:v>
                </c:pt>
                <c:pt idx="7">
                  <c:v>Man.</c:v>
                </c:pt>
                <c:pt idx="8">
                  <c:v>Alta.</c:v>
                </c:pt>
                <c:pt idx="9">
                  <c:v>N.L.</c:v>
                </c:pt>
              </c:strCache>
            </c:strRef>
          </c:cat>
          <c:val>
            <c:numRef>
              <c:f>Sheet1!$D$2:$D$11</c:f>
              <c:numCache>
                <c:formatCode>#,##0.00</c:formatCode>
                <c:ptCount val="10"/>
                <c:pt idx="0">
                  <c:v>5531.2800208494236</c:v>
                </c:pt>
                <c:pt idx="1">
                  <c:v>5774.7927923876005</c:v>
                </c:pt>
                <c:pt idx="2">
                  <c:v>5835.4403627292295</c:v>
                </c:pt>
                <c:pt idx="3">
                  <c:v>6354.4904612000009</c:v>
                </c:pt>
                <c:pt idx="4">
                  <c:v>6474.0553662840712</c:v>
                </c:pt>
                <c:pt idx="5">
                  <c:v>6514.2779888877085</c:v>
                </c:pt>
                <c:pt idx="6">
                  <c:v>6626.1959990443611</c:v>
                </c:pt>
                <c:pt idx="7">
                  <c:v>6632.6912508136147</c:v>
                </c:pt>
                <c:pt idx="8">
                  <c:v>6786.6996486184134</c:v>
                </c:pt>
                <c:pt idx="9">
                  <c:v>7131.9437430544995</c:v>
                </c:pt>
              </c:numCache>
            </c:numRef>
          </c:val>
        </c:ser>
        <c:marker val="1"/>
        <c:axId val="47929216"/>
        <c:axId val="47930752"/>
      </c:lineChart>
      <c:catAx>
        <c:axId val="47929216"/>
        <c:scaling>
          <c:orientation val="minMax"/>
        </c:scaling>
        <c:axPos val="b"/>
        <c:tickLblPos val="nextTo"/>
        <c:spPr>
          <a:ln w="6350">
            <a:solidFill>
              <a:schemeClr val="tx1"/>
            </a:solidFill>
          </a:ln>
        </c:spPr>
        <c:txPr>
          <a:bodyPr anchor="ctr" anchorCtr="0"/>
          <a:lstStyle/>
          <a:p>
            <a:pPr>
              <a:defRPr sz="1200"/>
            </a:pPr>
            <a:endParaRPr lang="en-US"/>
          </a:p>
        </c:txPr>
        <c:crossAx val="47930752"/>
        <c:crosses val="autoZero"/>
        <c:auto val="1"/>
        <c:lblAlgn val="ctr"/>
        <c:lblOffset val="100"/>
      </c:catAx>
      <c:valAx>
        <c:axId val="47930752"/>
        <c:scaling>
          <c:orientation val="minMax"/>
          <c:max val="8000"/>
          <c:min val="0"/>
        </c:scaling>
        <c:axPos val="l"/>
        <c:majorGridlines>
          <c:spPr>
            <a:ln>
              <a:noFill/>
            </a:ln>
          </c:spPr>
        </c:majorGridlines>
        <c:numFmt formatCode="&quot;$&quot;#,##0" sourceLinked="0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7929216"/>
        <c:crosses val="autoZero"/>
        <c:crossBetween val="between"/>
        <c:majorUnit val="4000"/>
      </c:valAx>
    </c:plotArea>
    <c:legend>
      <c:legendPos val="b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2119715499779167"/>
          <c:y val="0.20985905151971551"/>
          <c:w val="0.17705527041228164"/>
          <c:h val="0.2487937899502303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title>
      <c:tx>
        <c:rich>
          <a:bodyPr/>
          <a:lstStyle/>
          <a:p>
            <a:pPr>
              <a:defRPr sz="1400"/>
            </a:pPr>
            <a:r>
              <a:rPr lang="en-CA" sz="1400" baseline="0" dirty="0" smtClean="0"/>
              <a:t>Total Health Spending per Capita, by Province, 2013f</a:t>
            </a:r>
            <a:endParaRPr lang="en-CA" sz="1400" baseline="0" dirty="0"/>
          </a:p>
        </c:rich>
      </c:tx>
      <c:layout>
        <c:manualLayout>
          <c:xMode val="edge"/>
          <c:yMode val="edge"/>
          <c:x val="0.24353902541974001"/>
          <c:y val="2.2350090854027882E-3"/>
        </c:manualLayout>
      </c:layout>
    </c:title>
    <c:plotArea>
      <c:layout>
        <c:manualLayout>
          <c:layoutTarget val="inner"/>
          <c:xMode val="edge"/>
          <c:yMode val="edge"/>
          <c:x val="0.10802735344735682"/>
          <c:y val="0.10094660176514672"/>
          <c:w val="0.7254343766227066"/>
          <c:h val="0.732089642640826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Public 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chemeClr val="tx1"/>
              </a:solidFill>
            </a:ln>
          </c:spPr>
          <c:dPt>
            <c:idx val="2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</c:spPr>
          </c:dPt>
          <c:cat>
            <c:strRef>
              <c:f>Sheet1!$A$2:$A$11</c:f>
              <c:strCache>
                <c:ptCount val="10"/>
                <c:pt idx="0">
                  <c:v>Que.</c:v>
                </c:pt>
                <c:pt idx="1">
                  <c:v>B.C.</c:v>
                </c:pt>
                <c:pt idx="2">
                  <c:v>Ont.</c:v>
                </c:pt>
                <c:pt idx="3">
                  <c:v>P.E.I.</c:v>
                </c:pt>
                <c:pt idx="4">
                  <c:v>N.B.</c:v>
                </c:pt>
                <c:pt idx="5">
                  <c:v>N.S.</c:v>
                </c:pt>
                <c:pt idx="6">
                  <c:v>Sask.</c:v>
                </c:pt>
                <c:pt idx="7">
                  <c:v>Man.</c:v>
                </c:pt>
                <c:pt idx="8">
                  <c:v>Alta.</c:v>
                </c:pt>
                <c:pt idx="9">
                  <c:v>N.L.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3943.7267649146484</c:v>
                </c:pt>
                <c:pt idx="1">
                  <c:v>3978.0945688600113</c:v>
                </c:pt>
                <c:pt idx="2">
                  <c:v>3952.0467937378844</c:v>
                </c:pt>
                <c:pt idx="3">
                  <c:v>4695.325050855281</c:v>
                </c:pt>
                <c:pt idx="4">
                  <c:v>4445.0160719773121</c:v>
                </c:pt>
                <c:pt idx="5">
                  <c:v>4455.5480462325595</c:v>
                </c:pt>
                <c:pt idx="6">
                  <c:v>5034.4817935136234</c:v>
                </c:pt>
                <c:pt idx="7">
                  <c:v>4887.742083071792</c:v>
                </c:pt>
                <c:pt idx="8">
                  <c:v>4950.8368028843597</c:v>
                </c:pt>
                <c:pt idx="9">
                  <c:v>5458.4707083093035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rgbClr val="C9D1A5"/>
            </a:solidFill>
            <a:ln w="6350">
              <a:solidFill>
                <a:schemeClr val="tx1"/>
              </a:solidFill>
            </a:ln>
          </c:spPr>
          <c:cat>
            <c:strRef>
              <c:f>Sheet1!$A$2:$A$11</c:f>
              <c:strCache>
                <c:ptCount val="10"/>
                <c:pt idx="0">
                  <c:v>Que.</c:v>
                </c:pt>
                <c:pt idx="1">
                  <c:v>B.C.</c:v>
                </c:pt>
                <c:pt idx="2">
                  <c:v>Ont.</c:v>
                </c:pt>
                <c:pt idx="3">
                  <c:v>P.E.I.</c:v>
                </c:pt>
                <c:pt idx="4">
                  <c:v>N.B.</c:v>
                </c:pt>
                <c:pt idx="5">
                  <c:v>N.S.</c:v>
                </c:pt>
                <c:pt idx="6">
                  <c:v>Sask.</c:v>
                </c:pt>
                <c:pt idx="7">
                  <c:v>Man.</c:v>
                </c:pt>
                <c:pt idx="8">
                  <c:v>Alta.</c:v>
                </c:pt>
                <c:pt idx="9">
                  <c:v>N.L.</c:v>
                </c:pt>
              </c:strCache>
            </c:strRef>
          </c:cat>
          <c:val>
            <c:numRef>
              <c:f>Sheet1!$C$2:$C$11</c:f>
              <c:numCache>
                <c:formatCode>#,##0.00</c:formatCode>
                <c:ptCount val="10"/>
                <c:pt idx="0">
                  <c:v>1587.5532559347675</c:v>
                </c:pt>
                <c:pt idx="1">
                  <c:v>1796.6982235275898</c:v>
                </c:pt>
                <c:pt idx="2">
                  <c:v>1883.3935689913478</c:v>
                </c:pt>
                <c:pt idx="3">
                  <c:v>1659.1654103447306</c:v>
                </c:pt>
                <c:pt idx="4">
                  <c:v>2029.0392943067714</c:v>
                </c:pt>
                <c:pt idx="5">
                  <c:v>2058.7299426551435</c:v>
                </c:pt>
                <c:pt idx="6">
                  <c:v>1591.7142055307374</c:v>
                </c:pt>
                <c:pt idx="7">
                  <c:v>1744.9491677418273</c:v>
                </c:pt>
                <c:pt idx="8">
                  <c:v>1835.8628457340458</c:v>
                </c:pt>
                <c:pt idx="9">
                  <c:v>1673.4730347451882</c:v>
                </c:pt>
              </c:numCache>
            </c:numRef>
          </c:val>
        </c:ser>
        <c:overlap val="100"/>
        <c:axId val="48254976"/>
        <c:axId val="48258432"/>
      </c:bar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layout>
                <c:manualLayout>
                  <c:x val="-3.9987067401187133E-2"/>
                  <c:y val="-8.601623826857834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443901524567139E-2"/>
                  <c:y val="-6.293915447094078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8601275932032095E-2"/>
                  <c:y val="-5.781110708714078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8601275932032011E-2"/>
                  <c:y val="-3.611939120421963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2758759456935753E-2"/>
                  <c:y val="-4.049758716539150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5829692993722052E-2"/>
                  <c:y val="-5.0218184322611069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1372858870342075E-2"/>
                  <c:y val="-3.9961702634772056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4144441808652103E-2"/>
                  <c:y val="-5.2139243307827557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9987067401187133E-2"/>
                  <c:y val="-3.7397582212812371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4.4144441808652103E-2"/>
                  <c:y val="-3.3654902743728815E-2"/>
                </c:manualLayout>
              </c:layout>
              <c:dLblPos val="r"/>
              <c:showVal val="1"/>
            </c:dLbl>
            <c:numFmt formatCode="&quot;$&quot;#,##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Sheet1!$A$2:$A$11</c:f>
              <c:strCache>
                <c:ptCount val="10"/>
                <c:pt idx="0">
                  <c:v>Que.</c:v>
                </c:pt>
                <c:pt idx="1">
                  <c:v>B.C.</c:v>
                </c:pt>
                <c:pt idx="2">
                  <c:v>Ont.</c:v>
                </c:pt>
                <c:pt idx="3">
                  <c:v>P.E.I.</c:v>
                </c:pt>
                <c:pt idx="4">
                  <c:v>N.B.</c:v>
                </c:pt>
                <c:pt idx="5">
                  <c:v>N.S.</c:v>
                </c:pt>
                <c:pt idx="6">
                  <c:v>Sask.</c:v>
                </c:pt>
                <c:pt idx="7">
                  <c:v>Man.</c:v>
                </c:pt>
                <c:pt idx="8">
                  <c:v>Alta.</c:v>
                </c:pt>
                <c:pt idx="9">
                  <c:v>N.L.</c:v>
                </c:pt>
              </c:strCache>
            </c:strRef>
          </c:cat>
          <c:val>
            <c:numRef>
              <c:f>Sheet1!$D$2:$D$11</c:f>
              <c:numCache>
                <c:formatCode>#,##0.00</c:formatCode>
                <c:ptCount val="10"/>
                <c:pt idx="0">
                  <c:v>5531.2800208494236</c:v>
                </c:pt>
                <c:pt idx="1">
                  <c:v>5774.7927923876005</c:v>
                </c:pt>
                <c:pt idx="2">
                  <c:v>5835.4403627292295</c:v>
                </c:pt>
                <c:pt idx="3">
                  <c:v>6354.4904612000009</c:v>
                </c:pt>
                <c:pt idx="4">
                  <c:v>6474.0553662840712</c:v>
                </c:pt>
                <c:pt idx="5">
                  <c:v>6514.2779888877085</c:v>
                </c:pt>
                <c:pt idx="6">
                  <c:v>6626.1959990443611</c:v>
                </c:pt>
                <c:pt idx="7">
                  <c:v>6632.6912508136156</c:v>
                </c:pt>
                <c:pt idx="8">
                  <c:v>6786.6996486184134</c:v>
                </c:pt>
                <c:pt idx="9">
                  <c:v>7131.9437430544995</c:v>
                </c:pt>
              </c:numCache>
            </c:numRef>
          </c:val>
        </c:ser>
        <c:marker val="1"/>
        <c:axId val="48254976"/>
        <c:axId val="48258432"/>
      </c:lineChart>
      <c:catAx>
        <c:axId val="48254976"/>
        <c:scaling>
          <c:orientation val="minMax"/>
        </c:scaling>
        <c:axPos val="b"/>
        <c:tickLblPos val="nextTo"/>
        <c:spPr>
          <a:ln w="6350">
            <a:solidFill>
              <a:schemeClr val="tx1"/>
            </a:solidFill>
          </a:ln>
        </c:spPr>
        <c:txPr>
          <a:bodyPr anchor="ctr" anchorCtr="0"/>
          <a:lstStyle/>
          <a:p>
            <a:pPr>
              <a:defRPr sz="1200"/>
            </a:pPr>
            <a:endParaRPr lang="en-US"/>
          </a:p>
        </c:txPr>
        <c:crossAx val="48258432"/>
        <c:crosses val="autoZero"/>
        <c:auto val="1"/>
        <c:lblAlgn val="ctr"/>
        <c:lblOffset val="100"/>
      </c:catAx>
      <c:valAx>
        <c:axId val="48258432"/>
        <c:scaling>
          <c:orientation val="minMax"/>
          <c:max val="8000"/>
          <c:min val="0"/>
        </c:scaling>
        <c:axPos val="l"/>
        <c:majorGridlines>
          <c:spPr>
            <a:ln>
              <a:noFill/>
            </a:ln>
          </c:spPr>
        </c:majorGridlines>
        <c:numFmt formatCode="&quot;$&quot;#,##0" sourceLinked="0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8254976"/>
        <c:crosses val="autoZero"/>
        <c:crossBetween val="between"/>
        <c:majorUnit val="4000"/>
      </c:valAx>
    </c:plotArea>
    <c:legend>
      <c:legendPos val="b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82119715499779167"/>
          <c:y val="0.20985905151971551"/>
          <c:w val="0.17705527041228167"/>
          <c:h val="0.24879378995023038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0.43270471258660231"/>
          <c:y val="0.15857185614956026"/>
          <c:w val="0.39547506561679857"/>
          <c:h val="0.6591251093613298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93A445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pattFill prst="pct20">
                <a:fgClr>
                  <a:srgbClr val="93A44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C9D1A5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pattFill prst="wdUpDiag">
                <a:fgClr>
                  <a:srgbClr val="93A44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BDCB83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pattFill prst="zigZag">
                <a:fgClr>
                  <a:srgbClr val="93A445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8.9367039646360016E-2"/>
                  <c:y val="6.6750471980476303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8.0482606927655159E-2"/>
                  <c:y val="9.5071432191358718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b="1" i="0"/>
                </a:pPr>
                <a:endParaRPr lang="en-US"/>
              </a:p>
            </c:txPr>
            <c:dLblPos val="inEnd"/>
            <c:showPercent val="1"/>
          </c:dLbls>
          <c:cat>
            <c:strRef>
              <c:f>Sheet1!$A$2:$A$7</c:f>
              <c:strCache>
                <c:ptCount val="6"/>
                <c:pt idx="0">
                  <c:v>Hospitals </c:v>
                </c:pt>
                <c:pt idx="1">
                  <c:v>Physicians</c:v>
                </c:pt>
                <c:pt idx="2">
                  <c:v>Drugs</c:v>
                </c:pt>
                <c:pt idx="3">
                  <c:v>Other Professionals</c:v>
                </c:pt>
                <c:pt idx="4">
                  <c:v>Other Institutions</c:v>
                </c:pt>
                <c:pt idx="5">
                  <c:v>Other Expenditures</c:v>
                </c:pt>
              </c:strCache>
            </c:strRef>
          </c:cat>
          <c:val>
            <c:numRef>
              <c:f>Sheet1!$B$2:$B$7</c:f>
              <c:numCache>
                <c:formatCode>0.000</c:formatCode>
                <c:ptCount val="6"/>
                <c:pt idx="0">
                  <c:v>0.29320219836340672</c:v>
                </c:pt>
                <c:pt idx="1">
                  <c:v>0.14745810603877571</c:v>
                </c:pt>
                <c:pt idx="2">
                  <c:v>0.16278078070086174</c:v>
                </c:pt>
                <c:pt idx="3">
                  <c:v>0.10934773956137368</c:v>
                </c:pt>
                <c:pt idx="4">
                  <c:v>0.10252895883217392</c:v>
                </c:pt>
                <c:pt idx="5">
                  <c:v>0.18468221650340921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2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autoTitleDeleted val="1"/>
    <c:plotArea>
      <c:layout>
        <c:manualLayout>
          <c:layoutTarget val="inner"/>
          <c:xMode val="edge"/>
          <c:yMode val="edge"/>
          <c:x val="7.4028137535642594E-2"/>
          <c:y val="0.12265394710276598"/>
          <c:w val="0.3521365517702113"/>
          <c:h val="0.585314153038562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1993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spPr>
              <a:solidFill>
                <a:srgbClr val="93A445"/>
              </a:solidFill>
              <a:ln w="6350">
                <a:solidFill>
                  <a:schemeClr val="tx1"/>
                </a:solidFill>
              </a:ln>
            </c:spPr>
          </c:dPt>
          <c:dPt>
            <c:idx val="1"/>
            <c:spPr>
              <a:pattFill prst="pct20">
                <a:fgClr>
                  <a:srgbClr val="93A445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C9D1A5"/>
              </a:solidFill>
              <a:ln w="6350">
                <a:solidFill>
                  <a:schemeClr val="tx1"/>
                </a:solidFill>
              </a:ln>
            </c:spPr>
          </c:dPt>
          <c:dPt>
            <c:idx val="3"/>
            <c:spPr>
              <a:pattFill prst="wdUpDiag">
                <a:fgClr>
                  <a:srgbClr val="9FAD60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BDCB83"/>
              </a:solidFill>
              <a:ln w="6350">
                <a:solidFill>
                  <a:schemeClr val="tx1"/>
                </a:solidFill>
              </a:ln>
            </c:spPr>
          </c:dPt>
          <c:dPt>
            <c:idx val="5"/>
            <c:spPr>
              <a:pattFill prst="zigZag">
                <a:fgClr>
                  <a:srgbClr val="93A445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9.9195957620608025E-2"/>
                  <c:y val="4.2309509388249553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6.1940840117700277E-2"/>
                  <c:y val="0.11189057137088647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Percent val="1"/>
          </c:dLbls>
          <c:cat>
            <c:strRef>
              <c:f>Sheet1!$A$2:$A$7</c:f>
              <c:strCache>
                <c:ptCount val="6"/>
                <c:pt idx="0">
                  <c:v>Hospitals </c:v>
                </c:pt>
                <c:pt idx="1">
                  <c:v>Physicians</c:v>
                </c:pt>
                <c:pt idx="2">
                  <c:v>Drugs</c:v>
                </c:pt>
                <c:pt idx="3">
                  <c:v>Other Professionals</c:v>
                </c:pt>
                <c:pt idx="4">
                  <c:v>Other Institutions</c:v>
                </c:pt>
                <c:pt idx="5">
                  <c:v>Other Expenditures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0.35359848696587493</c:v>
                </c:pt>
                <c:pt idx="1">
                  <c:v>0.14546528366186207</c:v>
                </c:pt>
                <c:pt idx="2">
                  <c:v>0.12830569302957018</c:v>
                </c:pt>
                <c:pt idx="3">
                  <c:v>0.10776345796648774</c:v>
                </c:pt>
                <c:pt idx="4">
                  <c:v>0.11470027850940066</c:v>
                </c:pt>
                <c:pt idx="5">
                  <c:v>0.15016679986680673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"/>
          <c:y val="0.81480335150413885"/>
          <c:w val="1"/>
          <c:h val="0.14929921259842593"/>
        </c:manualLayout>
      </c:layout>
    </c:legend>
    <c:plotVisOnly val="1"/>
    <c:dispBlanksAs val="zero"/>
  </c:chart>
  <c:txPr>
    <a:bodyPr/>
    <a:lstStyle/>
    <a:p>
      <a:pPr>
        <a:defRPr sz="12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0.64748</cdr:x>
      <cdr:y>0.89946</cdr:y>
    </cdr:from>
    <cdr:to>
      <cdr:x>0.83288</cdr:x>
      <cdr:y>0.96732</cdr:y>
    </cdr:to>
    <cdr:sp macro="" textlink="">
      <cdr:nvSpPr>
        <cdr:cNvPr id="3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14127" y="4079510"/>
          <a:ext cx="152164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Canada</a:t>
          </a:r>
          <a:r>
            <a:rPr lang="en-US" sz="1400" dirty="0"/>
            <a:t> </a:t>
          </a:r>
          <a:r>
            <a:rPr lang="en-US" sz="1400" dirty="0" smtClean="0"/>
            <a:t>  </a:t>
          </a:r>
          <a:r>
            <a:rPr lang="en-US" sz="1400" b="1" dirty="0" smtClean="0"/>
            <a:t>$5,988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0.64748</cdr:x>
      <cdr:y>0.89946</cdr:y>
    </cdr:from>
    <cdr:to>
      <cdr:x>0.83288</cdr:x>
      <cdr:y>0.96732</cdr:y>
    </cdr:to>
    <cdr:sp macro="" textlink="">
      <cdr:nvSpPr>
        <cdr:cNvPr id="3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14127" y="4079510"/>
          <a:ext cx="152164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Canada</a:t>
          </a:r>
          <a:r>
            <a:rPr lang="en-US" sz="1400" dirty="0"/>
            <a:t> </a:t>
          </a:r>
          <a:r>
            <a:rPr lang="en-US" sz="1400" dirty="0" smtClean="0"/>
            <a:t>  </a:t>
          </a:r>
          <a:r>
            <a:rPr lang="en-US" sz="1400" b="1" dirty="0" smtClean="0"/>
            <a:t>$5,988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0.23718</cdr:x>
      <cdr:y>0.12598</cdr:y>
    </cdr:from>
    <cdr:to>
      <cdr:x>0.34431</cdr:x>
      <cdr:y>0.935</cdr:y>
    </cdr:to>
    <cdr:sp macro="" textlink="">
      <cdr:nvSpPr>
        <cdr:cNvPr id="4" name="Oval 3"/>
        <cdr:cNvSpPr/>
      </cdr:nvSpPr>
      <cdr:spPr bwMode="auto">
        <a:xfrm xmlns:a="http://schemas.openxmlformats.org/drawingml/2006/main">
          <a:off x="1946640" y="571378"/>
          <a:ext cx="879231" cy="366932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54000" tIns="54000" rIns="54000" bIns="5400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B4336-A7DA-4E0A-AE96-AAF306FF8507}" type="datetimeFigureOut">
              <a:rPr lang="en-CA" smtClean="0"/>
              <a:pPr/>
              <a:t>09/06/2014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E7533-3F6C-4964-9AE8-DC6A4AD99E2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5BC-9CDA-4B2E-8972-41E9F2184FDB}" type="datetimeFigureOut">
              <a:rPr lang="en-CA" smtClean="0"/>
              <a:pPr/>
              <a:t>09/06/2014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D7D13-34C1-4D5A-B828-6FC373BA9D5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Notes: Total health spending = public + private</a:t>
            </a:r>
          </a:p>
          <a:p>
            <a:r>
              <a:rPr lang="en-CA" dirty="0" smtClean="0"/>
              <a:t>           Dark bar = public</a:t>
            </a:r>
          </a:p>
          <a:p>
            <a:r>
              <a:rPr lang="en-CA" dirty="0" smtClean="0"/>
              <a:t>           Light bar = private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175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Notes: Total health spending = public + private</a:t>
            </a:r>
          </a:p>
          <a:p>
            <a:r>
              <a:rPr lang="en-CA" dirty="0" smtClean="0"/>
              <a:t>           Dark bar = public</a:t>
            </a:r>
          </a:p>
          <a:p>
            <a:r>
              <a:rPr lang="en-CA" dirty="0" smtClean="0"/>
              <a:t>           Light bar = private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175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gray">
          <a:xfrm>
            <a:off x="250825" y="260350"/>
            <a:ext cx="8642350" cy="18748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304800"/>
            <a:ext cx="6721475" cy="1152525"/>
          </a:xfrm>
        </p:spPr>
        <p:txBody>
          <a:bodyPr lIns="144000" tIns="72000" rIns="144000" bIns="10800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8450" y="1450975"/>
            <a:ext cx="6721475" cy="377825"/>
          </a:xfrm>
          <a:ln w="9525" algn="ctr"/>
        </p:spPr>
        <p:txBody>
          <a:bodyPr lIns="144000" tIns="36000" rIns="144000" bIns="36000"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tabLst/>
              <a:defRPr sz="2000" b="0">
                <a:solidFill>
                  <a:srgbClr val="00B7F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gray">
          <a:xfrm>
            <a:off x="250825" y="2063750"/>
            <a:ext cx="8642350" cy="285750"/>
          </a:xfrm>
          <a:prstGeom prst="rect">
            <a:avLst/>
          </a:prstGeom>
          <a:solidFill>
            <a:srgbClr val="00B7F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19925" y="125413"/>
            <a:ext cx="1873250" cy="496887"/>
            <a:chOff x="4422" y="79"/>
            <a:chExt cx="1180" cy="313"/>
          </a:xfrm>
        </p:grpSpPr>
        <p:sp>
          <p:nvSpPr>
            <p:cNvPr id="7176" name="Rectangle 8"/>
            <p:cNvSpPr>
              <a:spLocks noChangeArrowheads="1"/>
            </p:cNvSpPr>
            <p:nvPr userDrawn="1"/>
          </p:nvSpPr>
          <p:spPr bwMode="gray">
            <a:xfrm>
              <a:off x="4422" y="120"/>
              <a:ext cx="118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7" name="Picture 9" descr="HG logo 281 r w white fiel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5" y="79"/>
              <a:ext cx="937" cy="305"/>
            </a:xfrm>
            <a:prstGeom prst="rect">
              <a:avLst/>
            </a:prstGeom>
            <a:noFill/>
          </p:spPr>
        </p:pic>
      </p:grpSp>
      <p:pic>
        <p:nvPicPr>
          <p:cNvPr id="10" name="Picture 19" descr="Jupiter_23187902.jpg"/>
          <p:cNvPicPr>
            <a:picLocks noChangeAspect="1"/>
          </p:cNvPicPr>
          <p:nvPr userDrawn="1"/>
        </p:nvPicPr>
        <p:blipFill>
          <a:blip r:embed="rId3" cstate="print"/>
          <a:srcRect t="17299" b="10561"/>
          <a:stretch>
            <a:fillRect/>
          </a:stretch>
        </p:blipFill>
        <p:spPr bwMode="auto">
          <a:xfrm>
            <a:off x="246063" y="2497138"/>
            <a:ext cx="865028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419850" cy="865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B7F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buSzPct val="100000"/>
              <a:buFont typeface="Arial" pitchFamily="34" charset="0"/>
              <a:buChar char="•"/>
              <a:defRPr sz="2000"/>
            </a:lvl4pPr>
            <a:lvl5pPr>
              <a:buFont typeface="Wingdings" pitchFamily="2" charset="2"/>
              <a:buChar char="Ø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8"/>
            <a:ext cx="4027487" cy="45354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27488" cy="45354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gray">
          <a:xfrm>
            <a:off x="250825" y="260350"/>
            <a:ext cx="8642350" cy="6369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219200"/>
            <a:ext cx="641985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1" name="Group 9"/>
          <p:cNvGrpSpPr>
            <a:grpSpLocks/>
          </p:cNvGrpSpPr>
          <p:nvPr userDrawn="1"/>
        </p:nvGrpSpPr>
        <p:grpSpPr bwMode="auto">
          <a:xfrm>
            <a:off x="7019925" y="125413"/>
            <a:ext cx="1873250" cy="496887"/>
            <a:chOff x="4422" y="79"/>
            <a:chExt cx="1180" cy="313"/>
          </a:xfrm>
        </p:grpSpPr>
        <p:sp>
          <p:nvSpPr>
            <p:cNvPr id="12" name="Rectangle 10"/>
            <p:cNvSpPr>
              <a:spLocks noChangeArrowheads="1"/>
            </p:cNvSpPr>
            <p:nvPr userDrawn="1"/>
          </p:nvSpPr>
          <p:spPr bwMode="gray">
            <a:xfrm>
              <a:off x="4422" y="120"/>
              <a:ext cx="118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1" descr="HG logo 281 r w white fiel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5" y="79"/>
              <a:ext cx="937" cy="3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ChangeArrowheads="1"/>
          </p:cNvSpPr>
          <p:nvPr userDrawn="1"/>
        </p:nvSpPr>
        <p:spPr bwMode="gray">
          <a:xfrm>
            <a:off x="250825" y="260350"/>
            <a:ext cx="8642350" cy="4105275"/>
          </a:xfrm>
          <a:prstGeom prst="rect">
            <a:avLst/>
          </a:prstGeom>
          <a:solidFill>
            <a:srgbClr val="0D14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0"/>
          </a:p>
        </p:txBody>
      </p:sp>
      <p:sp>
        <p:nvSpPr>
          <p:cNvPr id="501763" name="Rectangle 3"/>
          <p:cNvSpPr>
            <a:spLocks noChangeArrowheads="1"/>
          </p:cNvSpPr>
          <p:nvPr/>
        </p:nvSpPr>
        <p:spPr bwMode="gray">
          <a:xfrm>
            <a:off x="250825" y="4511675"/>
            <a:ext cx="8642350" cy="2085975"/>
          </a:xfrm>
          <a:prstGeom prst="rect">
            <a:avLst/>
          </a:prstGeom>
          <a:solidFill>
            <a:srgbClr val="00B7F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6725" y="5232400"/>
            <a:ext cx="6769100" cy="11525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808288"/>
            <a:ext cx="6400800" cy="1989137"/>
          </a:xfrm>
          <a:ln w="9525" algn="ctr"/>
        </p:spPr>
        <p:txBody>
          <a:bodyPr anchor="b"/>
          <a:lstStyle>
            <a:lvl1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 sz="147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7019925" y="125413"/>
            <a:ext cx="1873250" cy="496887"/>
            <a:chOff x="4422" y="79"/>
            <a:chExt cx="1180" cy="313"/>
          </a:xfrm>
        </p:grpSpPr>
        <p:sp>
          <p:nvSpPr>
            <p:cNvPr id="10" name="Rectangle 10"/>
            <p:cNvSpPr>
              <a:spLocks noChangeArrowheads="1"/>
            </p:cNvSpPr>
            <p:nvPr userDrawn="1"/>
          </p:nvSpPr>
          <p:spPr bwMode="gray">
            <a:xfrm>
              <a:off x="4422" y="120"/>
              <a:ext cx="118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1" descr="HG logo 281 r w white fiel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5" y="79"/>
              <a:ext cx="937" cy="3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1844" y="530352"/>
            <a:ext cx="7635240" cy="912089"/>
          </a:xfrm>
          <a:prstGeom prst="rect">
            <a:avLst/>
          </a:prstGeom>
        </p:spPr>
        <p:txBody>
          <a:bodyPr/>
          <a:lstStyle>
            <a:lvl1pPr>
              <a:defRPr lang="en-US" sz="3000" b="0" kern="1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91844" y="1524000"/>
            <a:ext cx="8232648" cy="49530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FDB6E-CA4C-4A44-ABA5-B6A413818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2362200" y="6553200"/>
            <a:ext cx="571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75732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1844" y="530352"/>
            <a:ext cx="7635240" cy="912089"/>
          </a:xfrm>
          <a:prstGeom prst="rect">
            <a:avLst/>
          </a:prstGeom>
        </p:spPr>
        <p:txBody>
          <a:bodyPr/>
          <a:lstStyle>
            <a:lvl1pPr>
              <a:defRPr lang="en-US" sz="3000" b="0" kern="1200" noProof="0" dirty="0" smtClean="0">
                <a:solidFill>
                  <a:srgbClr val="D06F1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91844" y="1524000"/>
            <a:ext cx="823264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gray">
          <a:xfrm>
            <a:off x="250825" y="260350"/>
            <a:ext cx="8642350" cy="1296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gray">
          <a:xfrm>
            <a:off x="250825" y="1270000"/>
            <a:ext cx="8642350" cy="287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60350"/>
            <a:ext cx="6419850" cy="86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773238"/>
            <a:ext cx="8207375" cy="45354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gray">
          <a:xfrm>
            <a:off x="8675167" y="6512512"/>
            <a:ext cx="21800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E91BF9A-A397-4DD5-A5FD-D0DA79085FC8}" type="slidenum">
              <a:rPr lang="en-US" sz="1400" b="1">
                <a:solidFill>
                  <a:srgbClr val="B2B2B2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400" b="1" dirty="0">
              <a:solidFill>
                <a:srgbClr val="B2B2B2"/>
              </a:solidFill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gray">
          <a:xfrm>
            <a:off x="250825" y="6453188"/>
            <a:ext cx="8642350" cy="15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gray">
          <a:xfrm>
            <a:off x="250825" y="6512512"/>
            <a:ext cx="3390900" cy="2127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400" dirty="0">
                <a:solidFill>
                  <a:schemeClr val="accent1"/>
                </a:solidFill>
              </a:rPr>
              <a:t>© </a:t>
            </a:r>
            <a:r>
              <a:rPr lang="en-US" sz="1400" dirty="0" smtClean="0">
                <a:solidFill>
                  <a:schemeClr val="accent1"/>
                </a:solidFill>
              </a:rPr>
              <a:t>2012 </a:t>
            </a:r>
            <a:r>
              <a:rPr lang="en-US" sz="1400" dirty="0">
                <a:solidFill>
                  <a:schemeClr val="accent1"/>
                </a:solidFill>
              </a:rPr>
              <a:t>Hay Group. All rights reserved</a:t>
            </a:r>
            <a:endParaRPr lang="en-US" sz="14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19925" y="125413"/>
            <a:ext cx="1873250" cy="496887"/>
            <a:chOff x="4422" y="79"/>
            <a:chExt cx="1180" cy="313"/>
          </a:xfrm>
        </p:grpSpPr>
        <p:sp>
          <p:nvSpPr>
            <p:cNvPr id="6154" name="Rectangle 10"/>
            <p:cNvSpPr>
              <a:spLocks noChangeArrowheads="1"/>
            </p:cNvSpPr>
            <p:nvPr userDrawn="1"/>
          </p:nvSpPr>
          <p:spPr bwMode="gray">
            <a:xfrm>
              <a:off x="4422" y="120"/>
              <a:ext cx="118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5" name="Picture 11" descr="HG logo 281 r w white field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5" y="79"/>
              <a:ext cx="937" cy="305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tabLst>
          <a:tab pos="0" algn="l"/>
          <a:tab pos="287338" algn="l"/>
        </a:tabLst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276225" indent="-274638" algn="l" rtl="0" eaLnBrk="1" fontAlgn="base" hangingPunct="1">
        <a:spcBef>
          <a:spcPts val="3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tabLst>
          <a:tab pos="287338" algn="l"/>
        </a:tabLst>
        <a:defRPr sz="2800">
          <a:solidFill>
            <a:schemeClr val="bg2"/>
          </a:solidFill>
          <a:latin typeface="+mn-lt"/>
        </a:defRPr>
      </a:lvl2pPr>
      <a:lvl3pPr marL="542925" indent="-265113" algn="l" rtl="0" eaLnBrk="1" fontAlgn="base" hangingPunct="1">
        <a:spcBef>
          <a:spcPts val="300"/>
        </a:spcBef>
        <a:spcAft>
          <a:spcPct val="0"/>
        </a:spcAft>
        <a:buClr>
          <a:srgbClr val="777777"/>
        </a:buClr>
        <a:buSzPct val="75000"/>
        <a:buFont typeface="Symbol" pitchFamily="18" charset="2"/>
        <a:buChar char="-"/>
        <a:tabLst>
          <a:tab pos="287338" algn="l"/>
        </a:tabLst>
        <a:defRPr sz="2400">
          <a:solidFill>
            <a:schemeClr val="tx1"/>
          </a:solidFill>
          <a:latin typeface="+mn-lt"/>
        </a:defRPr>
      </a:lvl3pPr>
      <a:lvl4pPr marL="800100" indent="-255588" algn="l" rtl="0" eaLnBrk="1" fontAlgn="base" hangingPunct="1">
        <a:spcBef>
          <a:spcPts val="300"/>
        </a:spcBef>
        <a:spcAft>
          <a:spcPct val="0"/>
        </a:spcAft>
        <a:buClr>
          <a:srgbClr val="777777"/>
        </a:buClr>
        <a:buSzPct val="100000"/>
        <a:buFont typeface="Arial" pitchFamily="34" charset="0"/>
        <a:buChar char="•"/>
        <a:tabLst>
          <a:tab pos="287338" algn="l"/>
        </a:tabLst>
        <a:defRPr sz="2000">
          <a:solidFill>
            <a:schemeClr val="tx1"/>
          </a:solidFill>
          <a:latin typeface="+mn-lt"/>
        </a:defRPr>
      </a:lvl4pPr>
      <a:lvl5pPr marL="1073150" indent="-271463" algn="l" rtl="0" eaLnBrk="1" fontAlgn="base" hangingPunct="1">
        <a:spcBef>
          <a:spcPts val="300"/>
        </a:spcBef>
        <a:spcAft>
          <a:spcPct val="0"/>
        </a:spcAft>
        <a:buClr>
          <a:srgbClr val="777777"/>
        </a:buClr>
        <a:buSzPct val="75000"/>
        <a:buFont typeface="Wingdings" pitchFamily="2" charset="2"/>
        <a:buChar char="Ø"/>
        <a:tabLst>
          <a:tab pos="287338" algn="l"/>
        </a:tabLst>
        <a:defRPr sz="1800">
          <a:solidFill>
            <a:schemeClr val="tx1"/>
          </a:solidFill>
          <a:latin typeface="+mn-lt"/>
        </a:defRPr>
      </a:lvl5pPr>
      <a:lvl6pPr marL="1530350" indent="-271463" algn="l" rtl="0" eaLnBrk="1" fontAlgn="base" hangingPunct="1">
        <a:spcBef>
          <a:spcPct val="0"/>
        </a:spcBef>
        <a:spcAft>
          <a:spcPct val="0"/>
        </a:spcAft>
        <a:buClr>
          <a:srgbClr val="777777"/>
        </a:buClr>
        <a:buSzPct val="75000"/>
        <a:buFont typeface="Symbol" pitchFamily="18" charset="2"/>
        <a:buChar char="-"/>
        <a:tabLst>
          <a:tab pos="287338" algn="l"/>
        </a:tabLst>
        <a:defRPr sz="1600">
          <a:solidFill>
            <a:schemeClr val="tx1"/>
          </a:solidFill>
          <a:latin typeface="+mn-lt"/>
        </a:defRPr>
      </a:lvl6pPr>
      <a:lvl7pPr marL="1987550" indent="-271463" algn="l" rtl="0" eaLnBrk="1" fontAlgn="base" hangingPunct="1">
        <a:spcBef>
          <a:spcPct val="0"/>
        </a:spcBef>
        <a:spcAft>
          <a:spcPct val="0"/>
        </a:spcAft>
        <a:buClr>
          <a:srgbClr val="777777"/>
        </a:buClr>
        <a:buSzPct val="75000"/>
        <a:buFont typeface="Symbol" pitchFamily="18" charset="2"/>
        <a:buChar char="-"/>
        <a:tabLst>
          <a:tab pos="287338" algn="l"/>
        </a:tabLst>
        <a:defRPr sz="1600">
          <a:solidFill>
            <a:schemeClr val="tx1"/>
          </a:solidFill>
          <a:latin typeface="+mn-lt"/>
        </a:defRPr>
      </a:lvl7pPr>
      <a:lvl8pPr marL="2444750" indent="-271463" algn="l" rtl="0" eaLnBrk="1" fontAlgn="base" hangingPunct="1">
        <a:spcBef>
          <a:spcPct val="0"/>
        </a:spcBef>
        <a:spcAft>
          <a:spcPct val="0"/>
        </a:spcAft>
        <a:buClr>
          <a:srgbClr val="777777"/>
        </a:buClr>
        <a:buSzPct val="75000"/>
        <a:buFont typeface="Symbol" pitchFamily="18" charset="2"/>
        <a:buChar char="-"/>
        <a:tabLst>
          <a:tab pos="287338" algn="l"/>
        </a:tabLst>
        <a:defRPr sz="1600">
          <a:solidFill>
            <a:schemeClr val="tx1"/>
          </a:solidFill>
          <a:latin typeface="+mn-lt"/>
        </a:defRPr>
      </a:lvl8pPr>
      <a:lvl9pPr marL="2901950" indent="-271463" algn="l" rtl="0" eaLnBrk="1" fontAlgn="base" hangingPunct="1">
        <a:spcBef>
          <a:spcPct val="0"/>
        </a:spcBef>
        <a:spcAft>
          <a:spcPct val="0"/>
        </a:spcAft>
        <a:buClr>
          <a:srgbClr val="777777"/>
        </a:buClr>
        <a:buSzPct val="75000"/>
        <a:buFont typeface="Symbol" pitchFamily="18" charset="2"/>
        <a:buChar char="-"/>
        <a:tabLst>
          <a:tab pos="287338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Breakfast with the Chiefs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450" y="1338241"/>
            <a:ext cx="6721475" cy="688256"/>
          </a:xfrm>
        </p:spPr>
        <p:txBody>
          <a:bodyPr/>
          <a:lstStyle/>
          <a:p>
            <a:r>
              <a:rPr lang="en-CA" dirty="0" smtClean="0"/>
              <a:t>Re-focusing from Efficiency to Appropriateness: </a:t>
            </a:r>
          </a:p>
          <a:p>
            <a:r>
              <a:rPr lang="en-CA" dirty="0" smtClean="0"/>
              <a:t>The Value of Understanding Variation in Healthcare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308" y="2063261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solidFill>
                  <a:schemeClr val="bg1"/>
                </a:solidFill>
              </a:rPr>
              <a:t>June 10, 2014</a:t>
            </a:r>
            <a:endParaRPr lang="en-CA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CA" dirty="0" smtClean="0"/>
              <a:t>Ontario has lowest number of hospital beds per 1,000 population of all the provinces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5471" y="1773238"/>
            <a:ext cx="2123769" cy="453548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CA" dirty="0" smtClean="0"/>
              <a:t>Ontario has also been reducing its hospital capacity</a:t>
            </a:r>
          </a:p>
          <a:p>
            <a:pPr lvl="1"/>
            <a:r>
              <a:rPr lang="en-CA" dirty="0" smtClean="0"/>
              <a:t>Now has lowest number of hospital beds per 1,000 population of all the provinces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0695"/>
          <a:stretch>
            <a:fillRect/>
          </a:stretch>
        </p:blipFill>
        <p:spPr bwMode="auto">
          <a:xfrm>
            <a:off x="2457794" y="2222091"/>
            <a:ext cx="6402475" cy="40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70246" y="1740309"/>
            <a:ext cx="637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CA" b="1" dirty="0" smtClean="0"/>
              <a:t>2012 Hospital Beds (All Types) per 1,000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CA" dirty="0" smtClean="0"/>
              <a:t>Enormous variation in hospital utilization rates in Canada and across Ontario; </a:t>
            </a:r>
            <a:r>
              <a:rPr lang="en-CA" dirty="0" smtClean="0">
                <a:solidFill>
                  <a:srgbClr val="002060"/>
                </a:solidFill>
              </a:rPr>
              <a:t>a potential problem and a potential opportunity</a:t>
            </a:r>
            <a:endParaRPr lang="en-C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CA" dirty="0" smtClean="0"/>
              <a:t>Enormous variation in hospital utilization rates in Canada and across Ontario; </a:t>
            </a:r>
            <a:r>
              <a:rPr lang="en-CA" dirty="0" smtClean="0">
                <a:solidFill>
                  <a:srgbClr val="FFFF00"/>
                </a:solidFill>
              </a:rPr>
              <a:t>a potential problem and a potential opportunity</a:t>
            </a:r>
            <a:endParaRPr lang="en-C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Variations in Health Care in Canada – </a:t>
            </a:r>
            <a:r>
              <a:rPr lang="en-CA" dirty="0" smtClean="0">
                <a:solidFill>
                  <a:srgbClr val="FFFF00"/>
                </a:solidFill>
              </a:rPr>
              <a:t>Hysterectomy Rates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773238"/>
            <a:ext cx="3434861" cy="453548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CA" dirty="0" smtClean="0"/>
              <a:t>Within Ontario, age/gender standardized hysterectomy rates for residents of the NE LHIN are 3 times the rates for Toronto residents</a:t>
            </a:r>
          </a:p>
          <a:p>
            <a:pPr lvl="1"/>
            <a:r>
              <a:rPr lang="en-CA" dirty="0" smtClean="0"/>
              <a:t>Hysterectomy rate for SW LHIN more than twice the rate for Toronto residents</a:t>
            </a:r>
          </a:p>
          <a:p>
            <a:pPr lvl="1"/>
            <a:r>
              <a:rPr lang="en-CA" sz="2100" dirty="0" smtClean="0"/>
              <a:t>Per 100,000 Age/Gender Standardized Population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437" y="1582615"/>
            <a:ext cx="4920140" cy="482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eft Arrow 7"/>
          <p:cNvSpPr/>
          <p:nvPr/>
        </p:nvSpPr>
        <p:spPr bwMode="auto">
          <a:xfrm>
            <a:off x="8147538" y="2039816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7678614" y="2637693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729046" y="5920155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Variations in Health Care in Canada – </a:t>
            </a:r>
            <a:r>
              <a:rPr lang="en-CA" dirty="0" smtClean="0">
                <a:solidFill>
                  <a:srgbClr val="FFFF00"/>
                </a:solidFill>
              </a:rPr>
              <a:t>Cardiac Revascularization Rates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773238"/>
            <a:ext cx="3527490" cy="453548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CA" dirty="0" smtClean="0"/>
              <a:t>Residents of NW LHIN have double the revascularization rate of residents of the Waterloo Wellington LHIN</a:t>
            </a:r>
          </a:p>
          <a:p>
            <a:pPr lvl="1"/>
            <a:r>
              <a:rPr lang="en-CA" dirty="0" smtClean="0"/>
              <a:t>Residents of SE LHIN (&amp; CW LHIN) have revascularizations rates 50% higher than WW LHIN</a:t>
            </a:r>
          </a:p>
          <a:p>
            <a:pPr lvl="1"/>
            <a:r>
              <a:rPr lang="en-CA" sz="1900" dirty="0" smtClean="0"/>
              <a:t>Per 100,000 Age/Gender Standardized Population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525" y="1630450"/>
            <a:ext cx="4744629" cy="465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 bwMode="auto">
          <a:xfrm>
            <a:off x="8522677" y="2098431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7819292" y="2508739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7115907" y="5826370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Variation in Hospital Care in Ontario</a:t>
            </a:r>
            <a:br>
              <a:rPr lang="en-CA" dirty="0" smtClean="0"/>
            </a:br>
            <a:r>
              <a:rPr lang="en-CA" b="1" dirty="0" smtClean="0">
                <a:solidFill>
                  <a:srgbClr val="FFFF00"/>
                </a:solidFill>
              </a:rPr>
              <a:t>COPD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314" y="1773238"/>
            <a:ext cx="2725824" cy="4535487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CA" dirty="0" smtClean="0"/>
              <a:t>Rate of hospitalization for COPD is 3.6 times higher for NW LHIN residents than for Central LHIN residents</a:t>
            </a:r>
          </a:p>
          <a:p>
            <a:pPr lvl="1"/>
            <a:r>
              <a:rPr lang="en-CA" dirty="0" smtClean="0"/>
              <a:t>Rate of hospitalization for COPD is 2.5 times higher for SE LHIN residents than for Central LHIN residents</a:t>
            </a:r>
          </a:p>
          <a:p>
            <a:pPr lvl="1"/>
            <a:r>
              <a:rPr lang="en-CA" sz="2600" dirty="0" smtClean="0"/>
              <a:t>Hospitalizations per 10,000 Age/Gender Standardized Population</a:t>
            </a:r>
            <a:endParaRPr lang="en-CA" sz="2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573" y="1896541"/>
            <a:ext cx="5544952" cy="380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 bwMode="auto">
          <a:xfrm>
            <a:off x="8335108" y="2461846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7491046" y="2848708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6201507" y="5322277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Variation in Hospital Care in Ontario</a:t>
            </a:r>
            <a:br>
              <a:rPr lang="en-CA" dirty="0" smtClean="0"/>
            </a:br>
            <a:r>
              <a:rPr lang="en-CA" b="1" dirty="0" smtClean="0">
                <a:solidFill>
                  <a:srgbClr val="FFFF00"/>
                </a:solidFill>
              </a:rPr>
              <a:t>Hip Replacement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9022" y="1738069"/>
            <a:ext cx="2725824" cy="453548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CA" dirty="0" smtClean="0"/>
              <a:t>Rate of hospitalization for hip replacement for South West residents is almost double the rate for Central West residents</a:t>
            </a:r>
          </a:p>
          <a:p>
            <a:pPr lvl="1"/>
            <a:r>
              <a:rPr lang="en-CA" dirty="0" smtClean="0"/>
              <a:t>Similar wait times: SW wait time is 220 days, CW wait time is 234 days</a:t>
            </a:r>
          </a:p>
          <a:p>
            <a:pPr lvl="1"/>
            <a:r>
              <a:rPr lang="en-CA" dirty="0" smtClean="0"/>
              <a:t>Hospitalizations per 10,000 Age/Gender Standardized Population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501" y="1858963"/>
            <a:ext cx="5699498" cy="390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 bwMode="auto">
          <a:xfrm>
            <a:off x="8428892" y="2379785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6834554" y="5380893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901354" cy="865188"/>
          </a:xfrm>
        </p:spPr>
        <p:txBody>
          <a:bodyPr>
            <a:normAutofit/>
          </a:bodyPr>
          <a:lstStyle/>
          <a:p>
            <a:r>
              <a:rPr lang="en-CA" dirty="0" smtClean="0"/>
              <a:t>Admission Through ED: </a:t>
            </a:r>
            <a:r>
              <a:rPr lang="en-CA" b="1" dirty="0" smtClean="0">
                <a:solidFill>
                  <a:srgbClr val="FFFF00"/>
                </a:solidFill>
              </a:rPr>
              <a:t>% of ED Chest 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smtClean="0">
                <a:solidFill>
                  <a:srgbClr val="FFFF00"/>
                </a:solidFill>
              </a:rPr>
              <a:t>Pain Patients Admitted to IP Acute Care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5" y="1753573"/>
            <a:ext cx="3317105" cy="4535487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CA" dirty="0" smtClean="0"/>
              <a:t>In </a:t>
            </a:r>
            <a:r>
              <a:rPr lang="en-CA" dirty="0" smtClean="0"/>
              <a:t>highest volume Ontario EDs, % of ED patients with Chest Pain admitted to IP care ranges from 6% to almost 30%</a:t>
            </a:r>
          </a:p>
          <a:p>
            <a:pPr lvl="1"/>
            <a:r>
              <a:rPr lang="en-CA" dirty="0" smtClean="0"/>
              <a:t>An ED patient with chest pain is 5 times more likely to be admitted to IP care at HHS than at SMGH</a:t>
            </a:r>
          </a:p>
          <a:p>
            <a:pPr lvl="1"/>
            <a:r>
              <a:rPr lang="en-CA" sz="2100" dirty="0" smtClean="0"/>
              <a:t>EDs with &gt; 400 Chest Pain Visits/Yr in 2012/13</a:t>
            </a:r>
            <a:endParaRPr lang="en-CA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058" y="1578425"/>
            <a:ext cx="4866509" cy="481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 bwMode="auto">
          <a:xfrm>
            <a:off x="6518030" y="5873262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8135815" y="2227385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0350"/>
            <a:ext cx="7889631" cy="86518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Admissions Through ED: </a:t>
            </a:r>
            <a:r>
              <a:rPr lang="en-CA" sz="2400" b="1" dirty="0" smtClean="0">
                <a:solidFill>
                  <a:srgbClr val="FFFF00"/>
                </a:solidFill>
              </a:rPr>
              <a:t>% of CTAS 1, 2 &amp; 3 </a:t>
            </a:r>
            <a:br>
              <a:rPr lang="en-CA" sz="2400" b="1" dirty="0" smtClean="0">
                <a:solidFill>
                  <a:srgbClr val="FFFF00"/>
                </a:solidFill>
              </a:rPr>
            </a:br>
            <a:r>
              <a:rPr lang="en-CA" sz="2400" b="1" dirty="0" smtClean="0">
                <a:solidFill>
                  <a:srgbClr val="FFFF00"/>
                </a:solidFill>
              </a:rPr>
              <a:t>COPD ED Patients Admitted to IP Acute Care  </a:t>
            </a:r>
            <a:endParaRPr lang="en-CA" sz="2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5" y="1714244"/>
            <a:ext cx="3502437" cy="453548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CA" dirty="0" smtClean="0"/>
              <a:t>% of ED CTAS 31-3 (urgent &amp; emergent ) patients with COPD admitted to IP care ranges from 32% to almost 63% in highest volume Ontario EDs</a:t>
            </a:r>
          </a:p>
          <a:p>
            <a:pPr lvl="1"/>
            <a:r>
              <a:rPr lang="en-CA" dirty="0" smtClean="0"/>
              <a:t>A COPD patient is twice as likely to be admitted to IP care at WOHC than at QHC</a:t>
            </a:r>
          </a:p>
          <a:p>
            <a:pPr lvl="1"/>
            <a:r>
              <a:rPr lang="en-CA" sz="2100" dirty="0" smtClean="0"/>
              <a:t>EDs with &gt; 600 COPD Visits/Yr in 2012/13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226" y="1605936"/>
            <a:ext cx="48768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 bwMode="auto">
          <a:xfrm>
            <a:off x="7115907" y="5908431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8241323" y="2262555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260350"/>
            <a:ext cx="8534400" cy="865188"/>
          </a:xfrm>
        </p:spPr>
        <p:txBody>
          <a:bodyPr>
            <a:noAutofit/>
          </a:bodyPr>
          <a:lstStyle/>
          <a:p>
            <a:r>
              <a:rPr lang="en-CA" dirty="0" smtClean="0"/>
              <a:t>Admissions Through ED: </a:t>
            </a:r>
            <a:r>
              <a:rPr lang="en-CA" b="1" dirty="0" smtClean="0">
                <a:solidFill>
                  <a:srgbClr val="FFFF00"/>
                </a:solidFill>
              </a:rPr>
              <a:t>% of ED </a:t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b="1" dirty="0" err="1" smtClean="0">
                <a:solidFill>
                  <a:srgbClr val="FFFF00"/>
                </a:solidFill>
              </a:rPr>
              <a:t>Paed</a:t>
            </a:r>
            <a:r>
              <a:rPr lang="en-CA" b="1" dirty="0" smtClean="0">
                <a:solidFill>
                  <a:srgbClr val="FFFF00"/>
                </a:solidFill>
              </a:rPr>
              <a:t>. Asthma Patients Admitted to IP Acute Care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34" y="1743741"/>
            <a:ext cx="3248280" cy="4535487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CA" dirty="0" smtClean="0"/>
              <a:t>% of Paediatric ED patients with Asthma admitted to IP care ranges from 7% to 22% in highest volume Ontario EDs</a:t>
            </a:r>
          </a:p>
          <a:p>
            <a:pPr lvl="1"/>
            <a:r>
              <a:rPr lang="en-CA" dirty="0" smtClean="0"/>
              <a:t>A paediatric ED patient with Asthma is 3 times more likely to be admitted to IP care at William Osler than at Halton Healthcare</a:t>
            </a:r>
          </a:p>
          <a:p>
            <a:pPr lvl="1"/>
            <a:r>
              <a:rPr lang="en-CA" sz="2300" dirty="0" smtClean="0"/>
              <a:t>EDs with &gt; 200 Paediatric Asthma Visits in 2012/13</a:t>
            </a:r>
          </a:p>
          <a:p>
            <a:pPr lvl="1"/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239" y="1582437"/>
            <a:ext cx="4903259" cy="485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 bwMode="auto">
          <a:xfrm>
            <a:off x="8135815" y="2227385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6705600" y="5943601"/>
            <a:ext cx="222739" cy="116058"/>
          </a:xfrm>
          <a:prstGeom prst="lef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CA" dirty="0" smtClean="0"/>
              <a:t>Hospitals and health system funding need to shift focus </a:t>
            </a:r>
            <a:br>
              <a:rPr lang="en-CA" dirty="0" smtClean="0"/>
            </a:br>
            <a:r>
              <a:rPr lang="en-CA" dirty="0" smtClean="0"/>
              <a:t>from improving efficiency </a:t>
            </a:r>
            <a:r>
              <a:rPr lang="en-CA" dirty="0" smtClean="0">
                <a:solidFill>
                  <a:schemeClr val="bg2"/>
                </a:solidFill>
              </a:rPr>
              <a:t>to reducing variation in clinical practice</a:t>
            </a:r>
            <a:endParaRPr lang="en-CA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219200"/>
            <a:ext cx="7549663" cy="5181600"/>
          </a:xfrm>
        </p:spPr>
        <p:txBody>
          <a:bodyPr/>
          <a:lstStyle/>
          <a:p>
            <a:pPr algn="r"/>
            <a:r>
              <a:rPr lang="en-CA" dirty="0" smtClean="0"/>
              <a:t>And the issue will become a bigger problem as population grows and ages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852" y="1715175"/>
            <a:ext cx="6416777" cy="434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Projected % Change in Population by Age/Gender Cohort 2014 to 2029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773238"/>
            <a:ext cx="1882437" cy="453548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CA" dirty="0" smtClean="0"/>
              <a:t>Projected increase in Ontario population from 2014 to 2029 is 18%</a:t>
            </a:r>
          </a:p>
          <a:p>
            <a:pPr lvl="1"/>
            <a:r>
              <a:rPr lang="en-CA" dirty="0" smtClean="0"/>
              <a:t>Growth of just over 1% per year</a:t>
            </a:r>
          </a:p>
          <a:p>
            <a:pPr lvl="1"/>
            <a:r>
              <a:rPr lang="en-CA" dirty="0" smtClean="0"/>
              <a:t>But growth is not evenly distributed across age groups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989523" y="1878904"/>
            <a:ext cx="1954061" cy="230478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8691" y="1665801"/>
            <a:ext cx="1929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2060"/>
                </a:solidFill>
              </a:rPr>
              <a:t>69% increase in population 65+</a:t>
            </a:r>
          </a:p>
          <a:p>
            <a:endParaRPr lang="en-C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66968" y="2357464"/>
            <a:ext cx="19290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2060"/>
                </a:solidFill>
              </a:rPr>
              <a:t>120% increase in male population 85+</a:t>
            </a:r>
          </a:p>
          <a:p>
            <a:endParaRPr lang="en-CA" sz="1600" dirty="0"/>
          </a:p>
        </p:txBody>
      </p:sp>
      <p:sp>
        <p:nvSpPr>
          <p:cNvPr id="9" name="Oval 8"/>
          <p:cNvSpPr/>
          <p:nvPr/>
        </p:nvSpPr>
        <p:spPr bwMode="auto">
          <a:xfrm>
            <a:off x="7948246" y="2031304"/>
            <a:ext cx="996462" cy="1509065"/>
          </a:xfrm>
          <a:prstGeom prst="ellips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Average Annual Per Capita Acute Care Hospital Cost by Population Age and Gender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7891" y="1617786"/>
            <a:ext cx="1781586" cy="4644048"/>
          </a:xfrm>
        </p:spPr>
        <p:txBody>
          <a:bodyPr>
            <a:noAutofit/>
          </a:bodyPr>
          <a:lstStyle/>
          <a:p>
            <a:pPr lvl="1"/>
            <a:r>
              <a:rPr lang="en-CA" sz="1400" dirty="0" smtClean="0"/>
              <a:t>Increase in number of people over 65 will put growing pressure on health system</a:t>
            </a:r>
          </a:p>
          <a:p>
            <a:pPr lvl="1"/>
            <a:r>
              <a:rPr lang="en-CA" sz="1600" dirty="0" smtClean="0"/>
              <a:t>Move from relatively low cost use as ‘Near Elderly’</a:t>
            </a:r>
          </a:p>
          <a:p>
            <a:pPr lvl="1"/>
            <a:r>
              <a:rPr lang="en-CA" sz="1600" dirty="0" smtClean="0"/>
              <a:t>To increasingly higher cost use of hospital care when age past 65 years.</a:t>
            </a:r>
          </a:p>
          <a:p>
            <a:pPr lvl="1"/>
            <a:r>
              <a:rPr lang="en-CA" sz="1600" dirty="0" smtClean="0"/>
              <a:t>Growth in ‘Old – Old even more dramatic increase in demand and costs</a:t>
            </a:r>
            <a:endParaRPr lang="en-CA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111" y="1676858"/>
            <a:ext cx="6868685" cy="45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 bwMode="auto">
          <a:xfrm rot="20221890">
            <a:off x="5794026" y="4662295"/>
            <a:ext cx="1161154" cy="573593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8537660">
            <a:off x="6508685" y="3596721"/>
            <a:ext cx="1739493" cy="706197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5358" y="4257243"/>
            <a:ext cx="176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Near Elderly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721985" y="3146602"/>
            <a:ext cx="176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Young and Medium Old</a:t>
            </a:r>
            <a:endParaRPr lang="en-CA" dirty="0"/>
          </a:p>
        </p:txBody>
      </p:sp>
      <p:sp>
        <p:nvSpPr>
          <p:cNvPr id="11" name="Oval 10"/>
          <p:cNvSpPr/>
          <p:nvPr/>
        </p:nvSpPr>
        <p:spPr bwMode="auto">
          <a:xfrm rot="18537660">
            <a:off x="7305855" y="2318906"/>
            <a:ext cx="1739493" cy="70619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6386" y="1950848"/>
            <a:ext cx="131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Old - Old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Other Perspectives on Aging of Population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7891" y="1773238"/>
            <a:ext cx="1716066" cy="46979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CA" dirty="0" smtClean="0"/>
              <a:t>Aging of baby boomers in 15 years means:</a:t>
            </a:r>
          </a:p>
          <a:p>
            <a:pPr lvl="2"/>
            <a:r>
              <a:rPr lang="en-CA" dirty="0" smtClean="0"/>
              <a:t>Shift of fastest growing age cohort from low cost to high cost</a:t>
            </a:r>
          </a:p>
          <a:p>
            <a:pPr lvl="2"/>
            <a:r>
              <a:rPr lang="en-CA" dirty="0" smtClean="0"/>
              <a:t>Loss of most experienced senior staff</a:t>
            </a:r>
          </a:p>
          <a:p>
            <a:pPr lvl="2"/>
            <a:r>
              <a:rPr lang="en-CA" dirty="0" smtClean="0"/>
              <a:t>Switch of baby boomer from source of taxation revenue to consumers of tax funded health care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111" y="1676858"/>
            <a:ext cx="6868685" cy="45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 bwMode="auto">
          <a:xfrm rot="20221890">
            <a:off x="5794026" y="4662295"/>
            <a:ext cx="1161154" cy="573593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8537660">
            <a:off x="6508685" y="3596721"/>
            <a:ext cx="1739493" cy="70619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5358" y="4233797"/>
            <a:ext cx="176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Baby Boomers Now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839216" y="2970756"/>
            <a:ext cx="176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Baby Boomers in 15 Years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CA" dirty="0" smtClean="0"/>
              <a:t>Need new models of payment that reward providers for improving quality, and reducing unnecessary care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Variations in Health Care, Patient Preferences &amp; High-Quality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CA" dirty="0" smtClean="0"/>
              <a:t>“Variations in practice should disturb physicians not merely because they may indicate wasteful practices but because of the possibility that such </a:t>
            </a:r>
            <a:r>
              <a:rPr lang="en-CA" dirty="0" smtClean="0">
                <a:solidFill>
                  <a:srgbClr val="FF0000"/>
                </a:solidFill>
              </a:rPr>
              <a:t>variations </a:t>
            </a:r>
            <a:r>
              <a:rPr lang="en-CA" dirty="0" smtClean="0"/>
              <a:t>do</a:t>
            </a:r>
            <a:r>
              <a:rPr lang="en-CA" dirty="0" smtClean="0">
                <a:solidFill>
                  <a:srgbClr val="FF0000"/>
                </a:solidFill>
              </a:rPr>
              <a:t> not </a:t>
            </a:r>
            <a:r>
              <a:rPr lang="en-CA" dirty="0" smtClean="0"/>
              <a:t>optimally serve </a:t>
            </a:r>
            <a:r>
              <a:rPr lang="en-CA" dirty="0" smtClean="0">
                <a:solidFill>
                  <a:srgbClr val="FF0000"/>
                </a:solidFill>
              </a:rPr>
              <a:t>the best interests of patients</a:t>
            </a:r>
            <a:r>
              <a:rPr lang="en-CA" dirty="0" smtClean="0"/>
              <a:t>. </a:t>
            </a:r>
          </a:p>
          <a:p>
            <a:pPr lvl="1"/>
            <a:r>
              <a:rPr lang="en-CA" dirty="0" smtClean="0">
                <a:solidFill>
                  <a:srgbClr val="002060"/>
                </a:solidFill>
              </a:rPr>
              <a:t>The health care system should </a:t>
            </a:r>
            <a:r>
              <a:rPr lang="en-CA" dirty="0" smtClean="0">
                <a:solidFill>
                  <a:srgbClr val="FF0000"/>
                </a:solidFill>
              </a:rPr>
              <a:t>allow variation </a:t>
            </a:r>
            <a:r>
              <a:rPr lang="en-CA" dirty="0" smtClean="0"/>
              <a:t>in practice, provided that variation is </a:t>
            </a:r>
            <a:r>
              <a:rPr lang="en-CA" dirty="0" smtClean="0">
                <a:solidFill>
                  <a:srgbClr val="FF0000"/>
                </a:solidFill>
              </a:rPr>
              <a:t>based on patient clinical differences</a:t>
            </a:r>
            <a:r>
              <a:rPr lang="en-CA" dirty="0" smtClean="0"/>
              <a:t> and preferences </a:t>
            </a:r>
            <a:r>
              <a:rPr lang="en-CA" dirty="0" smtClean="0">
                <a:solidFill>
                  <a:srgbClr val="FF0000"/>
                </a:solidFill>
              </a:rPr>
              <a:t>rather than </a:t>
            </a:r>
            <a:r>
              <a:rPr lang="en-CA" dirty="0" smtClean="0"/>
              <a:t>on other </a:t>
            </a:r>
            <a:r>
              <a:rPr lang="en-CA" dirty="0" smtClean="0">
                <a:solidFill>
                  <a:srgbClr val="FF0000"/>
                </a:solidFill>
              </a:rPr>
              <a:t>factors such as payment method, geography, or system proclivities</a:t>
            </a:r>
            <a:r>
              <a:rPr lang="en-CA" dirty="0" smtClean="0"/>
              <a:t>.”</a:t>
            </a:r>
          </a:p>
          <a:p>
            <a:r>
              <a:rPr lang="en-CA" sz="1900" dirty="0" smtClean="0"/>
              <a:t>Harlan M. </a:t>
            </a:r>
            <a:r>
              <a:rPr lang="en-CA" sz="1900" dirty="0" err="1" smtClean="0"/>
              <a:t>Krumholz</a:t>
            </a:r>
            <a:r>
              <a:rPr lang="en-CA" sz="1900" dirty="0" smtClean="0"/>
              <a:t>, MD, SM. </a:t>
            </a:r>
          </a:p>
          <a:p>
            <a:r>
              <a:rPr lang="en-CA" sz="1900" dirty="0" smtClean="0"/>
              <a:t>JAMA. 2013;310(2):151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Reflections on Geographic Variations </a:t>
            </a:r>
            <a:br>
              <a:rPr lang="en-CA" dirty="0" smtClean="0"/>
            </a:br>
            <a:r>
              <a:rPr lang="en-CA" dirty="0" smtClean="0"/>
              <a:t>in U.S. Health Care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 smtClean="0"/>
              <a:t>“The key take-home message is that we believe that there is </a:t>
            </a:r>
            <a:r>
              <a:rPr lang="en-CA" dirty="0" smtClean="0">
                <a:solidFill>
                  <a:srgbClr val="FF0000"/>
                </a:solidFill>
              </a:rPr>
              <a:t>enormous scope for improving the efficiency and quality of US health care</a:t>
            </a:r>
            <a:r>
              <a:rPr lang="en-CA" dirty="0" smtClean="0"/>
              <a:t>. The Dartmouth research suggests that </a:t>
            </a:r>
            <a:r>
              <a:rPr lang="en-CA" dirty="0" smtClean="0">
                <a:solidFill>
                  <a:srgbClr val="FF0000"/>
                </a:solidFill>
              </a:rPr>
              <a:t>improvements in both cost and quality </a:t>
            </a:r>
            <a:r>
              <a:rPr lang="en-CA" dirty="0" smtClean="0"/>
              <a:t>can be achieved by supporting </a:t>
            </a:r>
            <a:r>
              <a:rPr lang="en-CA" dirty="0" smtClean="0">
                <a:solidFill>
                  <a:srgbClr val="FF0000"/>
                </a:solidFill>
              </a:rPr>
              <a:t>new models of payment that reward providers for</a:t>
            </a:r>
            <a:r>
              <a:rPr lang="en-CA" dirty="0" smtClean="0"/>
              <a:t> improving quality, managing capacity wisely, and </a:t>
            </a:r>
            <a:r>
              <a:rPr lang="en-CA" dirty="0" smtClean="0">
                <a:solidFill>
                  <a:srgbClr val="FF0000"/>
                </a:solidFill>
              </a:rPr>
              <a:t>reducing unnecessary care</a:t>
            </a:r>
            <a:r>
              <a:rPr lang="en-CA" dirty="0" smtClean="0"/>
              <a:t>.”</a:t>
            </a:r>
          </a:p>
          <a:p>
            <a:r>
              <a:rPr lang="en-CA" sz="2000" dirty="0" smtClean="0"/>
              <a:t>Jonathan Skinner and Elliott Fisher (5/12/2010)</a:t>
            </a:r>
          </a:p>
          <a:p>
            <a:r>
              <a:rPr lang="en-CA" sz="1200" dirty="0" smtClean="0"/>
              <a:t>http://www.dartmouthatlas.org/downloads/press/Skinner_Fisher_DA_05_10.pdf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CA" dirty="0" smtClean="0">
                <a:solidFill>
                  <a:schemeClr val="accent3"/>
                </a:solidFill>
              </a:rPr>
              <a:t>Can HSFR, HBAM and QBP Funding provide incentives to best address the issue of appropriateness of care?</a:t>
            </a:r>
            <a:endParaRPr lang="en-CA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Does the Ontario Health Care Funding System Address Variation?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MOHLTC HSFR Educational Slides:</a:t>
            </a:r>
          </a:p>
          <a:p>
            <a:pPr lvl="1"/>
            <a:r>
              <a:rPr lang="en-CA" dirty="0" smtClean="0"/>
              <a:t>“Prior to developing HBAM, the Ministry and stakeholders established a set of guiding principles. The principles stated that HBAM was to:</a:t>
            </a:r>
          </a:p>
          <a:p>
            <a:pPr lvl="2"/>
            <a:r>
              <a:rPr lang="en-CA" dirty="0" smtClean="0"/>
              <a:t>Provide an evidence-based distribution of funding to LHINs within the government’s budget limits</a:t>
            </a:r>
          </a:p>
          <a:p>
            <a:pPr lvl="2"/>
            <a:r>
              <a:rPr lang="en-CA" dirty="0" smtClean="0"/>
              <a:t>Recognize provider characteristics that are accepted to affect the cost of providing care</a:t>
            </a:r>
          </a:p>
          <a:p>
            <a:pPr lvl="2"/>
            <a:r>
              <a:rPr lang="en-CA" dirty="0" smtClean="0"/>
              <a:t>Maintain patient freedom to choose their health service providers</a:t>
            </a:r>
          </a:p>
          <a:p>
            <a:pPr lvl="2"/>
            <a:r>
              <a:rPr lang="en-CA" dirty="0" smtClean="0"/>
              <a:t>Ensure stability in funding from year to year</a:t>
            </a:r>
          </a:p>
          <a:p>
            <a:pPr lvl="2"/>
            <a:r>
              <a:rPr lang="en-CA" dirty="0" smtClean="0"/>
              <a:t>Facilitate health sector integration</a:t>
            </a:r>
          </a:p>
          <a:p>
            <a:pPr lvl="2"/>
            <a:r>
              <a:rPr lang="en-CA" dirty="0" smtClean="0"/>
              <a:t>Encourage quality improvement in health outcomes</a:t>
            </a:r>
          </a:p>
          <a:p>
            <a:pPr lvl="2"/>
            <a:r>
              <a:rPr lang="en-CA" dirty="0" smtClean="0"/>
              <a:t>Be simple to understand and communicate”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HBAM Service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HBAM service models compare actual weighted activity for a community with the “expected” weighted activity</a:t>
            </a:r>
          </a:p>
          <a:p>
            <a:pPr lvl="1"/>
            <a:r>
              <a:rPr lang="en-CA" dirty="0" smtClean="0"/>
              <a:t>MOHLTC HBAM Educational Slides:</a:t>
            </a:r>
          </a:p>
          <a:p>
            <a:pPr lvl="2"/>
            <a:r>
              <a:rPr lang="en-CA" dirty="0" smtClean="0"/>
              <a:t>“What does “Expected” mean in HBAM?</a:t>
            </a:r>
          </a:p>
          <a:p>
            <a:pPr lvl="3"/>
            <a:r>
              <a:rPr lang="en-CA" dirty="0" smtClean="0"/>
              <a:t>The term “Expected” is used in a statistical sense, referring to an “Average”</a:t>
            </a:r>
          </a:p>
          <a:p>
            <a:pPr lvl="3"/>
            <a:r>
              <a:rPr lang="en-CA" dirty="0" smtClean="0"/>
              <a:t>“Expected” service is an average level of service based on case mix, age, SES and </a:t>
            </a:r>
            <a:r>
              <a:rPr lang="en-CA" dirty="0" err="1" smtClean="0"/>
              <a:t>rurality</a:t>
            </a:r>
            <a:r>
              <a:rPr lang="en-CA" dirty="0" smtClean="0"/>
              <a:t> specific  to the patients to which an organization provides service</a:t>
            </a:r>
          </a:p>
          <a:p>
            <a:pPr lvl="3"/>
            <a:r>
              <a:rPr lang="en-CA" dirty="0" smtClean="0"/>
              <a:t>In this context, “Expected” does not mean optimal”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CA" dirty="0" smtClean="0"/>
              <a:t>Hospitals and health system funding need to shift focus </a:t>
            </a:r>
            <a:br>
              <a:rPr lang="en-CA" dirty="0" smtClean="0"/>
            </a:br>
            <a:r>
              <a:rPr lang="en-CA" dirty="0" smtClean="0"/>
              <a:t>from improving efficiency </a:t>
            </a:r>
            <a:r>
              <a:rPr lang="en-CA" dirty="0" smtClean="0">
                <a:solidFill>
                  <a:srgbClr val="FFFF00"/>
                </a:solidFill>
              </a:rPr>
              <a:t>to reducing variation in clinical practice</a:t>
            </a:r>
            <a:endParaRPr lang="en-C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2008 MOHLTC Presentation of Strength of HBAM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b="0" dirty="0" smtClean="0">
                <a:solidFill>
                  <a:schemeClr val="bg2"/>
                </a:solidFill>
              </a:rPr>
              <a:t>“The model’s strength comes from its focus on individual health care needs and it’s about </a:t>
            </a:r>
            <a:r>
              <a:rPr lang="en-CA" i="1" dirty="0" smtClean="0">
                <a:solidFill>
                  <a:schemeClr val="bg2"/>
                </a:solidFill>
              </a:rPr>
              <a:t>the entire population of Ontario</a:t>
            </a:r>
            <a:r>
              <a:rPr lang="en-CA" b="0" dirty="0" smtClean="0">
                <a:solidFill>
                  <a:schemeClr val="bg2"/>
                </a:solidFill>
              </a:rPr>
              <a:t>. We associate the appropriate costs with those services and then we get a good picture about what is going on with </a:t>
            </a:r>
            <a:r>
              <a:rPr lang="en-CA" i="1" dirty="0" smtClean="0">
                <a:solidFill>
                  <a:schemeClr val="bg2"/>
                </a:solidFill>
              </a:rPr>
              <a:t>the entire population</a:t>
            </a:r>
            <a:r>
              <a:rPr lang="en-CA" b="0" dirty="0" smtClean="0">
                <a:solidFill>
                  <a:schemeClr val="bg2"/>
                </a:solidFill>
              </a:rPr>
              <a:t>.”</a:t>
            </a:r>
          </a:p>
          <a:p>
            <a:r>
              <a:rPr lang="en-CA" b="0" dirty="0" smtClean="0">
                <a:solidFill>
                  <a:schemeClr val="bg2"/>
                </a:solidFill>
              </a:rPr>
              <a:t>“Some of the highlights of the model, so that you can begin to understand how we do it: We create a profile </a:t>
            </a:r>
            <a:r>
              <a:rPr lang="en-CA" i="1" dirty="0" smtClean="0">
                <a:solidFill>
                  <a:schemeClr val="bg2"/>
                </a:solidFill>
              </a:rPr>
              <a:t>of every last Ontarian</a:t>
            </a:r>
            <a:r>
              <a:rPr lang="en-CA" b="0" dirty="0" smtClean="0">
                <a:solidFill>
                  <a:schemeClr val="bg2"/>
                </a:solidFill>
              </a:rPr>
              <a:t>; all 12.5 million Ontarians have a profile that is built through the information sources we have that we can identify, where individuals get their care.” </a:t>
            </a:r>
          </a:p>
          <a:p>
            <a:r>
              <a:rPr lang="en-CA" b="0" dirty="0" smtClean="0">
                <a:solidFill>
                  <a:schemeClr val="bg2"/>
                </a:solidFill>
              </a:rPr>
              <a:t>“We also have people in this profile who have blanks. </a:t>
            </a:r>
            <a:r>
              <a:rPr lang="en-CA" i="1" dirty="0" smtClean="0">
                <a:solidFill>
                  <a:schemeClr val="bg2"/>
                </a:solidFill>
              </a:rPr>
              <a:t>There are lots of us in Ontario who don’t use the health care system. It’s important to understand where the needs are and where they’re not.</a:t>
            </a:r>
            <a:r>
              <a:rPr lang="en-CA" b="0" dirty="0" smtClean="0">
                <a:solidFill>
                  <a:schemeClr val="bg2"/>
                </a:solidFill>
              </a:rPr>
              <a:t> We also look at that.”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2012/13 HBAM Acute Service Model Results – ED and Acute Care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1773238"/>
            <a:ext cx="8207375" cy="468921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CA" dirty="0" smtClean="0">
                <a:solidFill>
                  <a:srgbClr val="0D1467"/>
                </a:solidFill>
              </a:rPr>
              <a:t>Despite significant variation in utilization rates, </a:t>
            </a:r>
            <a:r>
              <a:rPr lang="en-CA" dirty="0" smtClean="0"/>
              <a:t>HBAM Service Model Results show service provided in almost all LHINs is within 1% of expected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679" y="2279737"/>
            <a:ext cx="3835578" cy="408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00" y="2292263"/>
            <a:ext cx="3954466" cy="40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Rehab Beds per 1,000 Population </a:t>
            </a:r>
            <a:br>
              <a:rPr lang="en-CA" dirty="0" smtClean="0"/>
            </a:br>
            <a:r>
              <a:rPr lang="en-CA" dirty="0" smtClean="0"/>
              <a:t>Aged 65 and Older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3" y="1773238"/>
            <a:ext cx="2475303" cy="453548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CA" dirty="0" smtClean="0"/>
              <a:t>Large variation in availability of rehab beds per population across LHINs</a:t>
            </a:r>
          </a:p>
          <a:p>
            <a:pPr lvl="1"/>
            <a:r>
              <a:rPr lang="en-CA" dirty="0" smtClean="0"/>
              <a:t>Efficiency in acute care very dependent on access to post-acute services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789" y="1806553"/>
            <a:ext cx="5703172" cy="443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HBAM 2012/13 Inpatient Rehabilitation Service Model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773238"/>
            <a:ext cx="3803062" cy="453548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CA" dirty="0" smtClean="0"/>
              <a:t>Most LHINs actual rehab activity was within 1% of HBAM expected</a:t>
            </a:r>
          </a:p>
          <a:p>
            <a:pPr lvl="2"/>
            <a:r>
              <a:rPr lang="en-CA" dirty="0" smtClean="0"/>
              <a:t>Toronto Central provided slightly less activity than expected</a:t>
            </a:r>
          </a:p>
          <a:p>
            <a:pPr lvl="2"/>
            <a:r>
              <a:rPr lang="en-CA" dirty="0" smtClean="0"/>
              <a:t>Central East (with one fifth the beds per population as Toronto Central) provided 6% more activity than expected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78" y="1770954"/>
            <a:ext cx="4416499" cy="451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HBAM Service Model – Person Profile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Original Description:</a:t>
            </a:r>
          </a:p>
          <a:p>
            <a:pPr lvl="1"/>
            <a:r>
              <a:rPr lang="en-CA" b="0" dirty="0" smtClean="0"/>
              <a:t>“A person profile is created </a:t>
            </a:r>
            <a:r>
              <a:rPr lang="en-CA" b="1" i="1" dirty="0" smtClean="0"/>
              <a:t>for each Ontario resident</a:t>
            </a:r>
            <a:r>
              <a:rPr lang="en-CA" b="0" dirty="0" smtClean="0"/>
              <a:t>”</a:t>
            </a:r>
          </a:p>
          <a:p>
            <a:pPr lvl="1"/>
            <a:endParaRPr lang="en-CA" dirty="0" smtClean="0"/>
          </a:p>
          <a:p>
            <a:pPr lvl="1"/>
            <a:r>
              <a:rPr lang="en-CA" b="0" dirty="0" smtClean="0"/>
              <a:t>Necessary for a true population-based model</a:t>
            </a:r>
          </a:p>
          <a:p>
            <a:pPr lvl="1"/>
            <a:r>
              <a:rPr lang="en-CA" dirty="0" smtClean="0"/>
              <a:t>Requires mechanism to assign every person to a category reflecting their need for care</a:t>
            </a:r>
          </a:p>
          <a:p>
            <a:pPr lvl="2"/>
            <a:r>
              <a:rPr lang="en-CA" b="0" dirty="0" smtClean="0"/>
              <a:t>“Population Risk Adjustment Grouper” (e.g. Johns Hopkins Aggregates Diagnosis Groups, used by ICES)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HBAM Service Model – Person Profile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Revised Description:</a:t>
            </a:r>
          </a:p>
          <a:p>
            <a:pPr lvl="1"/>
            <a:r>
              <a:rPr lang="en-CA" dirty="0" smtClean="0"/>
              <a:t>“A person profile is created for each Ontario resident </a:t>
            </a:r>
            <a:r>
              <a:rPr lang="en-CA" b="1" i="1" dirty="0" smtClean="0"/>
              <a:t>that received care funded by the Ontario Health Insurance Plan (OHIP) in an Ontario hospital</a:t>
            </a:r>
            <a:r>
              <a:rPr lang="en-CA" dirty="0" smtClean="0"/>
              <a:t>.”</a:t>
            </a:r>
          </a:p>
          <a:p>
            <a:pPr lvl="1"/>
            <a:r>
              <a:rPr lang="en-CA" dirty="0" smtClean="0"/>
              <a:t>No longer looks at entire population, only hospital patients</a:t>
            </a:r>
          </a:p>
          <a:p>
            <a:pPr lvl="1"/>
            <a:r>
              <a:rPr lang="en-CA" dirty="0" smtClean="0"/>
              <a:t>Compares intensity of service </a:t>
            </a:r>
            <a:r>
              <a:rPr lang="en-CA" b="1" dirty="0" smtClean="0"/>
              <a:t>per patient</a:t>
            </a:r>
          </a:p>
          <a:p>
            <a:pPr lvl="2"/>
            <a:r>
              <a:rPr lang="en-CA" dirty="0" smtClean="0"/>
              <a:t>If admit patients who would not be admitted in other hospitals, can reduce average intensity of service and thus will be characterized as providing less ‘service’ than expected. </a:t>
            </a:r>
          </a:p>
          <a:p>
            <a:pPr lvl="2"/>
            <a:r>
              <a:rPr lang="en-CA" dirty="0" smtClean="0"/>
              <a:t>More likely to be characterized as under servicing the ‘population’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% of ED TIA Patients Admitted to IP Acute Care – 2012/13 Hospitals &gt; 200 Visits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773238"/>
            <a:ext cx="3590120" cy="4535487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Admission of TIA patients presenting at ED varies from 8% to 38% in highest volume hospitals</a:t>
            </a:r>
          </a:p>
          <a:p>
            <a:pPr lvl="1"/>
            <a:r>
              <a:rPr lang="en-CA" dirty="0" smtClean="0"/>
              <a:t>Other hospitals admit 80% of TIA ED patients</a:t>
            </a:r>
          </a:p>
          <a:p>
            <a:pPr lvl="1">
              <a:buNone/>
            </a:pP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641" y="1648978"/>
            <a:ext cx="4698935" cy="465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>
                <a:solidFill>
                  <a:schemeClr val="accent3"/>
                </a:solidFill>
              </a:rPr>
              <a:t>Also an issue of inadvertently  perverse incentives within QBP funding</a:t>
            </a:r>
            <a:endParaRPr lang="en-CA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HQO COPD Expert Panel – Incentives for Inappropriate Utilization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CA" dirty="0" smtClean="0"/>
              <a:t>“The Expert Panel recognized that in defining COPD patient groups largely based on utilization and disposition there is the potential for </a:t>
            </a:r>
            <a:r>
              <a:rPr lang="en-CA" b="1" i="1" dirty="0" smtClean="0">
                <a:solidFill>
                  <a:srgbClr val="FF0000"/>
                </a:solidFill>
              </a:rPr>
              <a:t>perverse incentives </a:t>
            </a:r>
            <a:r>
              <a:rPr lang="en-CA" dirty="0" smtClean="0"/>
              <a:t>to be created when these groups are assigned “prices” in a funding methodology. The cost of an average admitted COPD patient is often more than 10 times the cost of treating and discharging a COPD patient in the ED. If prices for the QBP funding system reflect these costs, </a:t>
            </a:r>
            <a:r>
              <a:rPr lang="en-CA" b="1" i="1" dirty="0" smtClean="0">
                <a:solidFill>
                  <a:srgbClr val="FF0000"/>
                </a:solidFill>
              </a:rPr>
              <a:t>care must be taken to ensure hospitals are not incentivized to admit greater proportions of patients for a higher payment</a:t>
            </a:r>
            <a:r>
              <a:rPr lang="en-CA" b="1" dirty="0" smtClean="0">
                <a:solidFill>
                  <a:srgbClr val="FF0000"/>
                </a:solidFill>
              </a:rPr>
              <a:t>.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The QBP funding system can potentially mitigate these risks through bundling payment across the ED and inpatient settings, and setting policies around appropriateness.”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Variation in Admissions via ED for Selected QBPs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207375" cy="150858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CA" dirty="0" smtClean="0"/>
              <a:t>What drives variation in propensity to admit ED patients?</a:t>
            </a:r>
          </a:p>
          <a:p>
            <a:pPr lvl="2"/>
            <a:r>
              <a:rPr lang="en-CA" dirty="0" smtClean="0"/>
              <a:t>Severity of illness, comorbidities, availability of ambulatory and community resources, home support, physician practice, ...or funding system incentives?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40" y="3394553"/>
            <a:ext cx="2884884" cy="285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7649" y="3388715"/>
            <a:ext cx="2868461" cy="28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778" y="3407079"/>
            <a:ext cx="2864189" cy="28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200" dirty="0" smtClean="0"/>
              <a:t>Re-focusing from Efficiency to Appropriateness: The Value of Understanding Variation in Healthcare</a:t>
            </a:r>
            <a:endParaRPr lang="en-CA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76400"/>
            <a:ext cx="8207375" cy="4736123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CA" dirty="0" smtClean="0"/>
              <a:t>Ontario hospitals have focused on becoming the most efficient hospitals in Canada</a:t>
            </a:r>
          </a:p>
          <a:p>
            <a:pPr lvl="2"/>
            <a:r>
              <a:rPr lang="en-CA" dirty="0" smtClean="0"/>
              <a:t>Shortest length of stay in acute care</a:t>
            </a:r>
          </a:p>
          <a:p>
            <a:pPr lvl="2"/>
            <a:r>
              <a:rPr lang="en-CA" dirty="0" smtClean="0"/>
              <a:t>Lowest worked hours per RIW weighted case</a:t>
            </a:r>
          </a:p>
          <a:p>
            <a:pPr lvl="1"/>
            <a:r>
              <a:rPr lang="en-CA" dirty="0" smtClean="0"/>
              <a:t>Need (and demand) for health care will increase faster than our ability (or willingness) to pay for it</a:t>
            </a:r>
          </a:p>
          <a:p>
            <a:pPr lvl="2"/>
            <a:r>
              <a:rPr lang="en-CA" dirty="0" smtClean="0"/>
              <a:t>Ongoing search for more cost-effective ways to respond to needs </a:t>
            </a:r>
          </a:p>
          <a:p>
            <a:pPr lvl="1"/>
            <a:r>
              <a:rPr lang="en-CA" dirty="0" smtClean="0"/>
              <a:t>Diminishing returns from efficiency, and greater awareness of evidence-based health care, will force attention to appropriateness </a:t>
            </a:r>
          </a:p>
          <a:p>
            <a:pPr lvl="2"/>
            <a:r>
              <a:rPr lang="en-CA" dirty="0" smtClean="0"/>
              <a:t>E.g. Choosing Wisely Canada</a:t>
            </a:r>
          </a:p>
          <a:p>
            <a:pPr lvl="1"/>
            <a:r>
              <a:rPr lang="en-CA" dirty="0" smtClean="0"/>
              <a:t>To both:</a:t>
            </a:r>
          </a:p>
          <a:p>
            <a:pPr lvl="2"/>
            <a:r>
              <a:rPr lang="en-CA" sz="2500" dirty="0" smtClean="0"/>
              <a:t>Reduce costs</a:t>
            </a:r>
          </a:p>
          <a:p>
            <a:pPr lvl="2"/>
            <a:r>
              <a:rPr lang="en-CA" sz="2500" dirty="0" smtClean="0"/>
              <a:t>Improve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Need for HBAM and QBP funding to more effectively address issues of variation in clinical practice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033846" cy="865188"/>
          </a:xfrm>
        </p:spPr>
        <p:txBody>
          <a:bodyPr/>
          <a:lstStyle/>
          <a:p>
            <a:r>
              <a:rPr lang="en-CA" dirty="0" smtClean="0"/>
              <a:t>Getting funding models to </a:t>
            </a:r>
            <a:br>
              <a:rPr lang="en-CA" dirty="0" smtClean="0"/>
            </a:br>
            <a:r>
              <a:rPr lang="en-CA" dirty="0" smtClean="0"/>
              <a:t>address variation and incent best practices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664677"/>
            <a:ext cx="8581292" cy="4865077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CA" dirty="0" smtClean="0"/>
              <a:t>Need to return to first principles</a:t>
            </a:r>
          </a:p>
          <a:p>
            <a:pPr lvl="1"/>
            <a:r>
              <a:rPr lang="en-CA" dirty="0" smtClean="0"/>
              <a:t>A true population-based service funding methodology:</a:t>
            </a:r>
          </a:p>
          <a:p>
            <a:pPr lvl="2"/>
            <a:r>
              <a:rPr lang="en-CA" dirty="0" smtClean="0"/>
              <a:t>would be based on population need and </a:t>
            </a:r>
          </a:p>
          <a:p>
            <a:pPr lvl="2"/>
            <a:r>
              <a:rPr lang="en-CA" dirty="0" smtClean="0"/>
              <a:t>would incent appropriate system responses to need</a:t>
            </a:r>
          </a:p>
          <a:p>
            <a:pPr lvl="1"/>
            <a:r>
              <a:rPr lang="en-CA" dirty="0" smtClean="0"/>
              <a:t>A true quality based procedure funding methodology:</a:t>
            </a:r>
          </a:p>
          <a:p>
            <a:pPr lvl="2"/>
            <a:r>
              <a:rPr lang="en-CA" dirty="0" smtClean="0"/>
              <a:t>would be based on best practices related to both: </a:t>
            </a:r>
          </a:p>
          <a:p>
            <a:pPr lvl="3"/>
            <a:r>
              <a:rPr lang="en-CA" dirty="0" smtClean="0"/>
              <a:t>Admission decisions and </a:t>
            </a:r>
          </a:p>
          <a:p>
            <a:pPr lvl="3"/>
            <a:r>
              <a:rPr lang="en-CA" dirty="0" smtClean="0"/>
              <a:t>processes of care </a:t>
            </a:r>
          </a:p>
          <a:p>
            <a:pPr lvl="2"/>
            <a:r>
              <a:rPr lang="en-CA" dirty="0" smtClean="0"/>
              <a:t>would be based on best practices for the full episode of care</a:t>
            </a:r>
          </a:p>
          <a:p>
            <a:pPr lvl="2"/>
            <a:r>
              <a:rPr lang="en-CA" dirty="0" smtClean="0"/>
              <a:t>would incent adoption of these evidence-based best practices</a:t>
            </a:r>
          </a:p>
          <a:p>
            <a:pPr lvl="1"/>
            <a:r>
              <a:rPr lang="en-CA" dirty="0" smtClean="0"/>
              <a:t>Incentives in funding methodologies should be: </a:t>
            </a:r>
          </a:p>
          <a:p>
            <a:pPr lvl="2"/>
            <a:r>
              <a:rPr lang="en-CA" dirty="0" smtClean="0"/>
              <a:t>aligned with best practice evidence</a:t>
            </a:r>
          </a:p>
          <a:p>
            <a:pPr lvl="2"/>
            <a:r>
              <a:rPr lang="en-CA" dirty="0" smtClean="0"/>
              <a:t>transparent and easily understood</a:t>
            </a:r>
          </a:p>
          <a:p>
            <a:pPr lvl="1"/>
            <a:r>
              <a:rPr lang="en-CA" dirty="0" smtClean="0"/>
              <a:t>Masking (or ignoring) variation in populations’ use of health services is:</a:t>
            </a:r>
          </a:p>
          <a:p>
            <a:pPr lvl="2"/>
            <a:r>
              <a:rPr lang="en-CA" dirty="0" smtClean="0"/>
              <a:t>keeping us from addressing significant, potentially inappropriate variations in clinical practices</a:t>
            </a:r>
          </a:p>
          <a:p>
            <a:pPr lvl="2"/>
            <a:r>
              <a:rPr lang="en-CA" dirty="0" smtClean="0"/>
              <a:t>Leaves us focusing on cost reduction through increasingly elusive improvements in efficiency</a:t>
            </a:r>
          </a:p>
          <a:p>
            <a:pPr lvl="1"/>
            <a:r>
              <a:rPr lang="en-CA" dirty="0" smtClean="0"/>
              <a:t>It is time to review the current Ontario approaches to health system funding reform with consideration of a return to and/or a more comprehensive adoption of:</a:t>
            </a:r>
          </a:p>
          <a:p>
            <a:pPr lvl="2"/>
            <a:r>
              <a:rPr lang="en-CA" dirty="0" smtClean="0"/>
              <a:t>the original, population need-based concept of the HBAM service model</a:t>
            </a:r>
          </a:p>
          <a:p>
            <a:pPr lvl="2"/>
            <a:r>
              <a:rPr lang="en-CA" dirty="0" smtClean="0"/>
              <a:t>the original evidence based best practice model of QBP funding model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>
                <a:solidFill>
                  <a:srgbClr val="00FF00"/>
                </a:solidFill>
              </a:rPr>
              <a:t>Questions</a:t>
            </a:r>
            <a:br>
              <a:rPr lang="en-CA" dirty="0" smtClean="0">
                <a:solidFill>
                  <a:srgbClr val="00FF00"/>
                </a:solidFill>
              </a:rPr>
            </a:br>
            <a:r>
              <a:rPr lang="en-CA" sz="20000" dirty="0" smtClean="0">
                <a:solidFill>
                  <a:srgbClr val="FFFF00"/>
                </a:solidFill>
              </a:rPr>
              <a:t>?</a:t>
            </a: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dirty="0" smtClean="0">
                <a:solidFill>
                  <a:srgbClr val="00FF00"/>
                </a:solidFill>
              </a:rPr>
              <a:t>Comments</a:t>
            </a:r>
            <a:endParaRPr lang="en-CA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Ontario hospitals are running out of opportunities to further improve efficiency to reduce costs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Spending per Capita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727499"/>
              </p:ext>
            </p:extLst>
          </p:nvPr>
        </p:nvGraphicFramePr>
        <p:xfrm>
          <a:off x="503483" y="1702899"/>
          <a:ext cx="8207375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528163" y="6420312"/>
            <a:ext cx="4375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Note: </a:t>
            </a:r>
            <a:r>
              <a:rPr lang="en-US" sz="1000" dirty="0" smtClean="0"/>
              <a:t>f: forecast.</a:t>
            </a:r>
          </a:p>
          <a:p>
            <a:r>
              <a:rPr lang="en-US" sz="1000" b="1" dirty="0" smtClean="0"/>
              <a:t>Sources: </a:t>
            </a:r>
            <a:r>
              <a:rPr lang="en-US" sz="1000" dirty="0" smtClean="0"/>
              <a:t>National </a:t>
            </a:r>
            <a:r>
              <a:rPr lang="en-US" sz="1000" dirty="0"/>
              <a:t>Health Expenditure Database, CIHI; Statistics Canada.</a:t>
            </a:r>
            <a:endParaRPr lang="en-CA" sz="1000" dirty="0"/>
          </a:p>
        </p:txBody>
      </p:sp>
    </p:spTree>
    <p:extLst>
      <p:ext uri="{BB962C8B-B14F-4D97-AF65-F5344CB8AC3E}">
        <p14:creationId xmlns="" xmlns:p14="http://schemas.microsoft.com/office/powerpoint/2010/main" val="37198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Ontario Has Lowest </a:t>
            </a:r>
            <a:r>
              <a:rPr lang="en-CA" b="1" dirty="0" smtClean="0">
                <a:solidFill>
                  <a:srgbClr val="FF0000"/>
                </a:solidFill>
              </a:rPr>
              <a:t>Public</a:t>
            </a:r>
            <a:r>
              <a:rPr lang="en-CA" dirty="0" smtClean="0"/>
              <a:t> Health Spending per Capita of all the provinces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727499"/>
              </p:ext>
            </p:extLst>
          </p:nvPr>
        </p:nvGraphicFramePr>
        <p:xfrm>
          <a:off x="503483" y="1702899"/>
          <a:ext cx="8207375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528163" y="6420312"/>
            <a:ext cx="4375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/>
              <a:t>Note: </a:t>
            </a:r>
            <a:r>
              <a:rPr lang="en-US" sz="1000" dirty="0" smtClean="0"/>
              <a:t>f: forecast.</a:t>
            </a:r>
          </a:p>
          <a:p>
            <a:r>
              <a:rPr lang="en-US" sz="1000" b="1" dirty="0" smtClean="0"/>
              <a:t>Sources: </a:t>
            </a:r>
            <a:r>
              <a:rPr lang="en-US" sz="1000" dirty="0" smtClean="0"/>
              <a:t>National </a:t>
            </a:r>
            <a:r>
              <a:rPr lang="en-US" sz="1000" dirty="0"/>
              <a:t>Health Expenditure Database, CIHI; Statistics Canada.</a:t>
            </a:r>
            <a:endParaRPr lang="en-CA" sz="1000" dirty="0"/>
          </a:p>
        </p:txBody>
      </p:sp>
    </p:spTree>
    <p:extLst>
      <p:ext uri="{BB962C8B-B14F-4D97-AF65-F5344CB8AC3E}">
        <p14:creationId xmlns="" xmlns:p14="http://schemas.microsoft.com/office/powerpoint/2010/main" val="371983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27620306"/>
              </p:ext>
            </p:extLst>
          </p:nvPr>
        </p:nvGraphicFramePr>
        <p:xfrm>
          <a:off x="1981200" y="1544598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Proportion of health spending on hospitals </a:t>
            </a:r>
            <a:br>
              <a:rPr lang="en-CA" sz="2400" dirty="0" smtClean="0"/>
            </a:br>
            <a:r>
              <a:rPr lang="en-CA" sz="2400" dirty="0" smtClean="0"/>
              <a:t>in Canada has declined in the last decade from 35% to 29%</a:t>
            </a:r>
            <a:endParaRPr lang="en-CA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72055300"/>
              </p:ext>
            </p:extLst>
          </p:nvPr>
        </p:nvGraphicFramePr>
        <p:xfrm>
          <a:off x="450761" y="1773238"/>
          <a:ext cx="8371267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506" y="6137235"/>
            <a:ext cx="5237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Note: </a:t>
            </a:r>
            <a:r>
              <a:rPr lang="en-US" sz="1000" dirty="0" smtClean="0"/>
              <a:t>f: forecast. </a:t>
            </a:r>
            <a:r>
              <a:rPr lang="en-US" sz="1000" b="1" dirty="0" smtClean="0"/>
              <a:t>Source: </a:t>
            </a:r>
            <a:r>
              <a:rPr lang="en-US" sz="1000" dirty="0" smtClean="0"/>
              <a:t>National Health Expenditure Database, CIHI.</a:t>
            </a:r>
            <a:endParaRPr lang="en-CA" sz="1000" dirty="0"/>
          </a:p>
        </p:txBody>
      </p:sp>
      <p:sp>
        <p:nvSpPr>
          <p:cNvPr id="11" name="Rectangle 10"/>
          <p:cNvSpPr/>
          <p:nvPr/>
        </p:nvSpPr>
        <p:spPr>
          <a:xfrm>
            <a:off x="5998101" y="1562874"/>
            <a:ext cx="691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/>
              <a:t>2013 f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156287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1993</a:t>
            </a:r>
            <a:endParaRPr lang="en-CA" sz="1400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3584448" y="2072640"/>
            <a:ext cx="646176" cy="71932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540752" y="1895856"/>
            <a:ext cx="646176" cy="71932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4677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0350"/>
            <a:ext cx="8323007" cy="86518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Per Capita hospital spending is growing </a:t>
            </a:r>
            <a:br>
              <a:rPr lang="en-CA" dirty="0" smtClean="0"/>
            </a:br>
            <a:r>
              <a:rPr lang="en-CA" dirty="0" smtClean="0"/>
              <a:t>significantly more slowly in Ontario than other provinces.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6" y="1641988"/>
            <a:ext cx="2669079" cy="466673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CA" dirty="0" smtClean="0"/>
              <a:t>Change in Age/Gender Standardized Per Capita Hospital Expenditure 1996 to 2011 </a:t>
            </a:r>
          </a:p>
          <a:p>
            <a:pPr lvl="1"/>
            <a:r>
              <a:rPr lang="en-CA" dirty="0" smtClean="0"/>
              <a:t>From 1996 to 2011, Ontario has had the lowest % increase in per capita hospital expenditures</a:t>
            </a:r>
          </a:p>
          <a:p>
            <a:pPr lvl="1"/>
            <a:r>
              <a:rPr lang="en-CA" dirty="0" smtClean="0"/>
              <a:t>In 2011, only Quebec had lower per capita hospital expenditures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640" y="1627841"/>
            <a:ext cx="5549316" cy="468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8088923" y="5521569"/>
            <a:ext cx="844062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</a:pPr>
            <a:endParaRPr kumimoji="0" lang="en-CA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Health Template 2012 Final">
  <a:themeElements>
    <a:clrScheme name="Hay_Group_Template_without_client_logo 1">
      <a:dk1>
        <a:srgbClr val="606060"/>
      </a:dk1>
      <a:lt1>
        <a:srgbClr val="FFFFFF"/>
      </a:lt1>
      <a:dk2>
        <a:srgbClr val="00B7F1"/>
      </a:dk2>
      <a:lt2>
        <a:srgbClr val="0D1467"/>
      </a:lt2>
      <a:accent1>
        <a:srgbClr val="C7C7C7"/>
      </a:accent1>
      <a:accent2>
        <a:srgbClr val="DEDEDE"/>
      </a:accent2>
      <a:accent3>
        <a:srgbClr val="FFFFFF"/>
      </a:accent3>
      <a:accent4>
        <a:srgbClr val="515151"/>
      </a:accent4>
      <a:accent5>
        <a:srgbClr val="E0E0E0"/>
      </a:accent5>
      <a:accent6>
        <a:srgbClr val="C9C9C9"/>
      </a:accent6>
      <a:hlink>
        <a:srgbClr val="B2E9FB"/>
      </a:hlink>
      <a:folHlink>
        <a:srgbClr val="80DBF8"/>
      </a:folHlink>
    </a:clrScheme>
    <a:fontScheme name="Hay_Group_Template_without_client_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y_Group_Template_without_client_logo 1">
        <a:dk1>
          <a:srgbClr val="606060"/>
        </a:dk1>
        <a:lt1>
          <a:srgbClr val="FFFFFF"/>
        </a:lt1>
        <a:dk2>
          <a:srgbClr val="00B7F1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FFFFFF"/>
        </a:accent3>
        <a:accent4>
          <a:srgbClr val="515151"/>
        </a:accent4>
        <a:accent5>
          <a:srgbClr val="E0E0E0"/>
        </a:accent5>
        <a:accent6>
          <a:srgbClr val="C9C9C9"/>
        </a:accent6>
        <a:hlink>
          <a:srgbClr val="B2E9FB"/>
        </a:hlink>
        <a:folHlink>
          <a:srgbClr val="80DB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_Group_Template_without_client_logo 2">
        <a:dk1>
          <a:srgbClr val="606060"/>
        </a:dk1>
        <a:lt1>
          <a:srgbClr val="FFFFFF"/>
        </a:lt1>
        <a:dk2>
          <a:srgbClr val="8C54A2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FFFFFF"/>
        </a:accent3>
        <a:accent4>
          <a:srgbClr val="515151"/>
        </a:accent4>
        <a:accent5>
          <a:srgbClr val="E0E0E0"/>
        </a:accent5>
        <a:accent6>
          <a:srgbClr val="C9C9C9"/>
        </a:accent6>
        <a:hlink>
          <a:srgbClr val="DCCCE3"/>
        </a:hlink>
        <a:folHlink>
          <a:srgbClr val="C5A9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_Group_Template_without_client_logo 3">
        <a:dk1>
          <a:srgbClr val="606060"/>
        </a:dk1>
        <a:lt1>
          <a:srgbClr val="FFFFFF"/>
        </a:lt1>
        <a:dk2>
          <a:srgbClr val="B5D333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FFFFFF"/>
        </a:accent3>
        <a:accent4>
          <a:srgbClr val="515151"/>
        </a:accent4>
        <a:accent5>
          <a:srgbClr val="E0E0E0"/>
        </a:accent5>
        <a:accent6>
          <a:srgbClr val="C9C9C9"/>
        </a:accent6>
        <a:hlink>
          <a:srgbClr val="E9F2C2"/>
        </a:hlink>
        <a:folHlink>
          <a:srgbClr val="DAE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_Group_Template_without_client_logo 4">
        <a:dk1>
          <a:srgbClr val="606060"/>
        </a:dk1>
        <a:lt1>
          <a:srgbClr val="FFFFFF"/>
        </a:lt1>
        <a:dk2>
          <a:srgbClr val="707814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FFFFFF"/>
        </a:accent3>
        <a:accent4>
          <a:srgbClr val="515151"/>
        </a:accent4>
        <a:accent5>
          <a:srgbClr val="E0E0E0"/>
        </a:accent5>
        <a:accent6>
          <a:srgbClr val="C9C9C9"/>
        </a:accent6>
        <a:hlink>
          <a:srgbClr val="D4D6B8"/>
        </a:hlink>
        <a:folHlink>
          <a:srgbClr val="B7BB8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_Group_Template_without_client_logo 5">
        <a:dk1>
          <a:srgbClr val="606060"/>
        </a:dk1>
        <a:lt1>
          <a:srgbClr val="FFFFFF"/>
        </a:lt1>
        <a:dk2>
          <a:srgbClr val="EC0088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FFFFFF"/>
        </a:accent3>
        <a:accent4>
          <a:srgbClr val="515151"/>
        </a:accent4>
        <a:accent5>
          <a:srgbClr val="E0E0E0"/>
        </a:accent5>
        <a:accent6>
          <a:srgbClr val="C9C9C9"/>
        </a:accent6>
        <a:hlink>
          <a:srgbClr val="F9B2DB"/>
        </a:hlink>
        <a:folHlink>
          <a:srgbClr val="F580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_Group_Template_without_client_logo 6">
        <a:dk1>
          <a:srgbClr val="606060"/>
        </a:dk1>
        <a:lt1>
          <a:srgbClr val="FFFFFF"/>
        </a:lt1>
        <a:dk2>
          <a:srgbClr val="F17829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FFFFFF"/>
        </a:accent3>
        <a:accent4>
          <a:srgbClr val="515151"/>
        </a:accent4>
        <a:accent5>
          <a:srgbClr val="E0E0E0"/>
        </a:accent5>
        <a:accent6>
          <a:srgbClr val="C9C9C9"/>
        </a:accent6>
        <a:hlink>
          <a:srgbClr val="FBD6BF"/>
        </a:hlink>
        <a:folHlink>
          <a:srgbClr val="F8BB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_Group_Template_without_client_logo 7">
        <a:dk1>
          <a:srgbClr val="606060"/>
        </a:dk1>
        <a:lt1>
          <a:srgbClr val="FFFFFF"/>
        </a:lt1>
        <a:dk2>
          <a:srgbClr val="FFD600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FFFFFF"/>
        </a:accent3>
        <a:accent4>
          <a:srgbClr val="515151"/>
        </a:accent4>
        <a:accent5>
          <a:srgbClr val="E0E0E0"/>
        </a:accent5>
        <a:accent6>
          <a:srgbClr val="C9C9C9"/>
        </a:accent6>
        <a:hlink>
          <a:srgbClr val="FFF3B2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_Group_Template_without_client_logo 8">
        <a:dk1>
          <a:srgbClr val="606060"/>
        </a:dk1>
        <a:lt1>
          <a:srgbClr val="FFFFFF"/>
        </a:lt1>
        <a:dk2>
          <a:srgbClr val="D09546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FFFFFF"/>
        </a:accent3>
        <a:accent4>
          <a:srgbClr val="515151"/>
        </a:accent4>
        <a:accent5>
          <a:srgbClr val="E0E0E0"/>
        </a:accent5>
        <a:accent6>
          <a:srgbClr val="C9C9C9"/>
        </a:accent6>
        <a:hlink>
          <a:srgbClr val="F1DFC7"/>
        </a:hlink>
        <a:folHlink>
          <a:srgbClr val="E7CA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_Group_Template_without_client_logo 9">
        <a:dk1>
          <a:srgbClr val="606060"/>
        </a:dk1>
        <a:lt1>
          <a:srgbClr val="FFFFFF"/>
        </a:lt1>
        <a:dk2>
          <a:srgbClr val="D92131"/>
        </a:dk2>
        <a:lt2>
          <a:srgbClr val="0D1467"/>
        </a:lt2>
        <a:accent1>
          <a:srgbClr val="C7C7C7"/>
        </a:accent1>
        <a:accent2>
          <a:srgbClr val="DEDEDE"/>
        </a:accent2>
        <a:accent3>
          <a:srgbClr val="FFFFFF"/>
        </a:accent3>
        <a:accent4>
          <a:srgbClr val="515151"/>
        </a:accent4>
        <a:accent5>
          <a:srgbClr val="E0E0E0"/>
        </a:accent5>
        <a:accent6>
          <a:srgbClr val="C9C9C9"/>
        </a:accent6>
        <a:hlink>
          <a:srgbClr val="F4BCC1"/>
        </a:hlink>
        <a:folHlink>
          <a:srgbClr val="EC90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Template 2012 Final</Template>
  <TotalTime>6240</TotalTime>
  <Words>2311</Words>
  <Application>Microsoft Office PowerPoint</Application>
  <PresentationFormat>On-screen Show (4:3)</PresentationFormat>
  <Paragraphs>212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Health Template 2012 Final</vt:lpstr>
      <vt:lpstr>Breakfast with the Chiefs</vt:lpstr>
      <vt:lpstr>Hospitals and health system funding need to shift focus  from improving efficiency to reducing variation in clinical practice</vt:lpstr>
      <vt:lpstr>Hospitals and health system funding need to shift focus  from improving efficiency to reducing variation in clinical practice</vt:lpstr>
      <vt:lpstr>Re-focusing from Efficiency to Appropriateness: The Value of Understanding Variation in Healthcare</vt:lpstr>
      <vt:lpstr>Ontario hospitals are running out of opportunities to further improve efficiency to reduce costs</vt:lpstr>
      <vt:lpstr>Health Spending per Capita</vt:lpstr>
      <vt:lpstr>Ontario Has Lowest Public Health Spending per Capita of all the provinces</vt:lpstr>
      <vt:lpstr>Proportion of health spending on hospitals  in Canada has declined in the last decade from 35% to 29%</vt:lpstr>
      <vt:lpstr>Per Capita hospital spending is growing  significantly more slowly in Ontario than other provinces. </vt:lpstr>
      <vt:lpstr>Ontario has lowest number of hospital beds per 1,000 population of all the provinces</vt:lpstr>
      <vt:lpstr>Enormous variation in hospital utilization rates in Canada and across Ontario; a potential problem and a potential opportunity</vt:lpstr>
      <vt:lpstr>Enormous variation in hospital utilization rates in Canada and across Ontario; a potential problem and a potential opportunity</vt:lpstr>
      <vt:lpstr>Variations in Health Care in Canada – Hysterectomy Rates</vt:lpstr>
      <vt:lpstr>Variations in Health Care in Canada – Cardiac Revascularization Rates</vt:lpstr>
      <vt:lpstr>Variation in Hospital Care in Ontario COPD</vt:lpstr>
      <vt:lpstr>Variation in Hospital Care in Ontario Hip Replacement</vt:lpstr>
      <vt:lpstr>Admission Through ED: % of ED Chest  Pain Patients Admitted to IP Acute Care</vt:lpstr>
      <vt:lpstr>Admissions Through ED: % of CTAS 1, 2 &amp; 3  COPD ED Patients Admitted to IP Acute Care  </vt:lpstr>
      <vt:lpstr>Admissions Through ED: % of ED  Paed. Asthma Patients Admitted to IP Acute Care</vt:lpstr>
      <vt:lpstr>And the issue will become a bigger problem as population grows and ages</vt:lpstr>
      <vt:lpstr>Projected % Change in Population by Age/Gender Cohort 2014 to 2029</vt:lpstr>
      <vt:lpstr>Average Annual Per Capita Acute Care Hospital Cost by Population Age and Gender</vt:lpstr>
      <vt:lpstr>Other Perspectives on Aging of Population</vt:lpstr>
      <vt:lpstr>Need new models of payment that reward providers for improving quality, and reducing unnecessary care</vt:lpstr>
      <vt:lpstr>Variations in Health Care, Patient Preferences &amp; High-Quality Decision Making</vt:lpstr>
      <vt:lpstr>Reflections on Geographic Variations  in U.S. Health Care</vt:lpstr>
      <vt:lpstr>Can HSFR, HBAM and QBP Funding provide incentives to best address the issue of appropriateness of care?</vt:lpstr>
      <vt:lpstr>How Does the Ontario Health Care Funding System Address Variation?</vt:lpstr>
      <vt:lpstr>HBAM Service Models</vt:lpstr>
      <vt:lpstr>2008 MOHLTC Presentation of Strength of HBAM</vt:lpstr>
      <vt:lpstr>2012/13 HBAM Acute Service Model Results – ED and Acute Care</vt:lpstr>
      <vt:lpstr>Rehab Beds per 1,000 Population  Aged 65 and Older</vt:lpstr>
      <vt:lpstr>HBAM 2012/13 Inpatient Rehabilitation Service Model Results</vt:lpstr>
      <vt:lpstr>HBAM Service Model – Person Profile</vt:lpstr>
      <vt:lpstr>HBAM Service Model – Person Profile</vt:lpstr>
      <vt:lpstr>% of ED TIA Patients Admitted to IP Acute Care – 2012/13 Hospitals &gt; 200 Visits</vt:lpstr>
      <vt:lpstr>Also an issue of inadvertently  perverse incentives within QBP funding</vt:lpstr>
      <vt:lpstr>HQO COPD Expert Panel – Incentives for Inappropriate Utilization</vt:lpstr>
      <vt:lpstr>Variation in Admissions via ED for Selected QBPs</vt:lpstr>
      <vt:lpstr>Need for HBAM and QBP funding to more effectively address issues of variation in clinical practice </vt:lpstr>
      <vt:lpstr>Getting funding models to  address variation and incent best practices</vt:lpstr>
      <vt:lpstr>Questions ? Comments</vt:lpstr>
    </vt:vector>
  </TitlesOfParts>
  <Company>Hay Group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 with the Chiefs</dc:title>
  <dc:creator>CHELYAR2</dc:creator>
  <cp:lastModifiedBy>MHUNDERT</cp:lastModifiedBy>
  <cp:revision>97</cp:revision>
  <dcterms:created xsi:type="dcterms:W3CDTF">2014-06-03T14:04:38Z</dcterms:created>
  <dcterms:modified xsi:type="dcterms:W3CDTF">2014-06-10T02:41:39Z</dcterms:modified>
</cp:coreProperties>
</file>